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6.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65.xml" ContentType="application/vnd.openxmlformats-officedocument.presentationml.slide+xml"/>
  <Override PartName="/ppt/slides/slide73.xml" ContentType="application/vnd.openxmlformats-officedocument.presentationml.slide+xml"/>
  <Override PartName="/ppt/slides/slide63.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6.xml" ContentType="application/vnd.openxmlformats-officedocument.presentationml.slide+xml"/>
  <Override PartName="/ppt/slides/slide64.xml" ContentType="application/vnd.openxmlformats-officedocument.presentationml.slide+xml"/>
  <Override PartName="/ppt/slides/slide58.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57.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Slides/notesSlide76.xml" ContentType="application/vnd.openxmlformats-officedocument.presentationml.notesSlide+xml"/>
  <Override PartName="/ppt/notesSlides/notesSlide66.xml" ContentType="application/vnd.openxmlformats-officedocument.presentationml.notesSlide+xml"/>
  <Override PartName="/ppt/slideMasters/slideMaster1.xml" ContentType="application/vnd.openxmlformats-officedocument.presentationml.slideMaster+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0.xml" ContentType="application/vnd.openxmlformats-officedocument.presentationml.notesSlide+xml"/>
  <Override PartName="/ppt/notesSlides/notesSlide65.xml" ContentType="application/vnd.openxmlformats-officedocument.presentationml.notesSlide+xml"/>
  <Override PartName="/ppt/notesSlides/notesSlide35.xml" ContentType="application/vnd.openxmlformats-officedocument.presentationml.notesSlid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51.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50.xml" ContentType="application/vnd.openxmlformats-officedocument.presentationml.notesSlide+xml"/>
  <Override PartName="/ppt/notesSlides/notesSlide44.xml" ContentType="application/vnd.openxmlformats-officedocument.presentationml.notesSlide+xml"/>
  <Override PartName="/ppt/notesSlides/notesSlide18.xml" ContentType="application/vnd.openxmlformats-officedocument.presentationml.notesSlide+xml"/>
  <Override PartName="/ppt/notesSlides/notesSlide5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40.xml" ContentType="application/vnd.openxmlformats-officedocument.presentationml.notesSlide+xml"/>
  <Override PartName="/ppt/notesSlides/notesSlide17.xml" ContentType="application/vnd.openxmlformats-officedocument.presentationml.notesSlide+xml"/>
  <Override PartName="/ppt/notesSlides/notesSlide38.xml" ContentType="application/vnd.openxmlformats-officedocument.presentationml.notesSlide+xml"/>
  <Override PartName="/ppt/notesSlides/notesSlide23.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47.xml" ContentType="application/vnd.openxmlformats-officedocument.presentationml.notesSlide+xml"/>
  <Override PartName="/ppt/notesSlides/notesSlide45.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6.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49.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48.xml" ContentType="application/vnd.openxmlformats-officedocument.presentationml.notesSlide+xml"/>
  <Override PartName="/ppt/notesSlides/notesSlide3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58.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59.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53.xml" ContentType="application/vnd.openxmlformats-officedocument.presentationml.notesSlide+xml"/>
  <Override PartName="/ppt/notesSlides/notesSlide57.xml" ContentType="application/vnd.openxmlformats-officedocument.presentationml.notesSlide+xml"/>
  <Override PartName="/ppt/notesSlides/notesSlide10.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54.xml" ContentType="application/vnd.openxmlformats-officedocument.presentationml.notesSlide+xml"/>
  <Override PartName="/ppt/notesSlides/notesSlide9.xml" ContentType="application/vnd.openxmlformats-officedocument.presentationml.notesSlide+xml"/>
  <Override PartName="/ppt/slideLayouts/slideLayout14.xml" ContentType="application/vnd.openxmlformats-officedocument.presentationml.slideLayout+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4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56.xml" ContentType="application/vnd.openxmlformats-officedocument.presentationml.tags+xml"/>
  <Override PartName="/ppt/tags/tag33.xml" ContentType="application/vnd.openxmlformats-officedocument.presentationml.tags+xml"/>
  <Override PartName="/ppt/tags/tag40.xml" ContentType="application/vnd.openxmlformats-officedocument.presentationml.tags+xml"/>
  <Override PartName="/ppt/tags/tag4.xml" ContentType="application/vnd.openxmlformats-officedocument.presentationml.tags+xml"/>
  <Override PartName="/ppt/tags/tag72.xml" ContentType="application/vnd.openxmlformats-officedocument.presentationml.tags+xml"/>
  <Override PartName="/ppt/tags/tag3.xml" ContentType="application/vnd.openxmlformats-officedocument.presentationml.tags+xml"/>
  <Override PartName="/ppt/tags/tag57.xml" ContentType="application/vnd.openxmlformats-officedocument.presentationml.tags+xml"/>
  <Override PartName="/ppt/tags/tag5.xml" ContentType="application/vnd.openxmlformats-officedocument.presentationml.tags+xml"/>
  <Override PartName="/ppt/tags/tag73.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74.xml" ContentType="application/vnd.openxmlformats-officedocument.presentationml.tags+xml"/>
  <Override PartName="/ppt/tags/tag6.xml" ContentType="application/vnd.openxmlformats-officedocument.presentationml.tags+xml"/>
  <Override PartName="/ppt/tags/tag75.xml" ContentType="application/vnd.openxmlformats-officedocument.presentationml.tags+xml"/>
  <Override PartName="/ppt/tags/tag10.xml" ContentType="application/vnd.openxmlformats-officedocument.presentationml.tags+xml"/>
  <Override PartName="/ppt/tags/tag76.xml" ContentType="application/vnd.openxmlformats-officedocument.presentationml.tags+xml"/>
  <Override PartName="/ppt/tags/tag69.xml" ContentType="application/vnd.openxmlformats-officedocument.presentationml.tags+xml"/>
  <Override PartName="/ppt/tags/tag71.xml" ContentType="application/vnd.openxmlformats-officedocument.presentationml.tags+xml"/>
  <Override PartName="/ppt/tags/tag60.xml" ContentType="application/vnd.openxmlformats-officedocument.presentationml.tags+xml"/>
  <Override PartName="/ppt/tags/tag64.xml" ContentType="application/vnd.openxmlformats-officedocument.presentationml.tags+xml"/>
  <Override PartName="/ppt/tags/tag44.xml" ContentType="application/vnd.openxmlformats-officedocument.presentationml.tags+xml"/>
  <Override PartName="/ppt/tags/tag63.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62.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59.xml" ContentType="application/vnd.openxmlformats-officedocument.presentationml.tags+xml"/>
  <Override PartName="/ppt/tags/tag70.xml" ContentType="application/vnd.openxmlformats-officedocument.presentationml.tags+xml"/>
  <Override PartName="/ppt/tags/tag58.xml" ContentType="application/vnd.openxmlformats-officedocument.presentationml.tags+xml"/>
  <Override PartName="/ppt/tags/tag55.xml" ContentType="application/vnd.openxmlformats-officedocument.presentationml.tags+xml"/>
  <Override PartName="/ppt/tags/tag68.xml" ContentType="application/vnd.openxmlformats-officedocument.presentationml.tags+xml"/>
  <Override PartName="/ppt/tags/tag41.xml" ContentType="application/vnd.openxmlformats-officedocument.presentationml.tags+xml"/>
  <Override PartName="/ppt/tags/tag67.xml" ContentType="application/vnd.openxmlformats-officedocument.presentationml.tags+xml"/>
  <Override PartName="/ppt/tags/tag45.xml" ContentType="application/vnd.openxmlformats-officedocument.presentationml.tags+xml"/>
  <Override PartName="/ppt/tags/tag2.xml" ContentType="application/vnd.openxmlformats-officedocument.presentationml.tags+xml"/>
  <Override PartName="/ppt/tags/tag14.xml" ContentType="application/vnd.openxmlformats-officedocument.presentationml.tags+xml"/>
  <Override PartName="/ppt/tags/tag77.xml" ContentType="application/vnd.openxmlformats-officedocument.presentationml.tags+xml"/>
  <Override PartName="/ppt/tags/tag36.xml" ContentType="application/vnd.openxmlformats-officedocument.presentationml.tags+xml"/>
  <Override PartName="/ppt/tags/tag26.xml" ContentType="application/vnd.openxmlformats-officedocument.presentationml.tags+xml"/>
  <Override PartName="/ppt/tags/tag50.xml" ContentType="application/vnd.openxmlformats-officedocument.presentationml.tags+xml"/>
  <Override PartName="/ppt/tags/tag25.xml" ContentType="application/vnd.openxmlformats-officedocument.presentationml.tags+xml"/>
  <Override PartName="/ppt/tags/tag24.xml" ContentType="application/vnd.openxmlformats-officedocument.presentationml.tags+xml"/>
  <Override PartName="/ppt/tags/tag51.xml" ContentType="application/vnd.openxmlformats-officedocument.presentationml.tags+xml"/>
  <Override PartName="/ppt/tags/tag37.xml" ContentType="application/vnd.openxmlformats-officedocument.presentationml.tags+xml"/>
  <Override PartName="/ppt/tags/tag23.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5.xml" ContentType="application/vnd.openxmlformats-officedocument.presentationml.tags+xml"/>
  <Override PartName="/ppt/tags/tag48.xml" ContentType="application/vnd.openxmlformats-officedocument.presentationml.tags+xml"/>
  <Override PartName="/ppt/tags/tag32.xml" ContentType="application/vnd.openxmlformats-officedocument.presentationml.tags+xml"/>
  <Override PartName="/ppt/tags/tag34.xml" ContentType="application/vnd.openxmlformats-officedocument.presentationml.tags+xml"/>
  <Override PartName="/ppt/tags/tag47.xml" ContentType="application/vnd.openxmlformats-officedocument.presentationml.tags+xml"/>
  <Override PartName="/ppt/tags/tag31.xml" ContentType="application/vnd.openxmlformats-officedocument.presentationml.tags+xml"/>
  <Override PartName="/ppt/tags/tag30.xml" ContentType="application/vnd.openxmlformats-officedocument.presentationml.tags+xml"/>
  <Override PartName="/ppt/tags/tag49.xml" ContentType="application/vnd.openxmlformats-officedocument.presentationml.tags+xml"/>
  <Override PartName="/ppt/tags/tag29.xml" ContentType="application/vnd.openxmlformats-officedocument.presentationml.tags+xml"/>
  <Override PartName="/ppt/tags/tag46.xml" ContentType="application/vnd.openxmlformats-officedocument.presentationml.tags+xml"/>
  <Override PartName="/ppt/tags/tag22.xml" ContentType="application/vnd.openxmlformats-officedocument.presentationml.tags+xml"/>
  <Override PartName="/ppt/tags/tag38.xml" ContentType="application/vnd.openxmlformats-officedocument.presentationml.tags+xml"/>
  <Override PartName="/ppt/tags/tag17.xml" ContentType="application/vnd.openxmlformats-officedocument.presentationml.tags+xml"/>
  <Override PartName="/docProps/custom.xml" ContentType="application/vnd.openxmlformats-officedocument.custom-properties+xml"/>
  <Override PartName="/ppt/tags/tag16.xml" ContentType="application/vnd.openxmlformats-officedocument.presentationml.tags+xml"/>
  <Override PartName="/docProps/app.xml" ContentType="application/vnd.openxmlformats-officedocument.extended-properties+xml"/>
  <Override PartName="/ppt/tags/tag15.xml" ContentType="application/vnd.openxmlformats-officedocument.presentationml.tags+xml"/>
  <Override PartName="/docProps/core.xml" ContentType="application/vnd.openxmlformats-package.core-properties+xml"/>
  <Override PartName="/ppt/tags/tag13.xml" ContentType="application/vnd.openxmlformats-officedocument.presentationml.tags+xml"/>
  <Override PartName="/ppt/tags/tag12.xml" ContentType="application/vnd.openxmlformats-officedocument.presentationml.tags+xml"/>
  <Override PartName="/ppt/tags/tag1.xml" ContentType="application/vnd.openxmlformats-officedocument.presentationml.tags+xml"/>
  <Override PartName="/ppt/tags/tag18.xml" ContentType="application/vnd.openxmlformats-officedocument.presentationml.tags+xml"/>
  <Override PartName="/ppt/tags/tag54.xml" ContentType="application/vnd.openxmlformats-officedocument.presentationml.tags+xml"/>
  <Override PartName="/ppt/tags/tag52.xml" ContentType="application/vnd.openxmlformats-officedocument.presentationml.tags+xml"/>
  <Override PartName="/ppt/tags/tag21.xml" ContentType="application/vnd.openxmlformats-officedocument.presentationml.tags+xml"/>
  <Override PartName="/ppt/tags/tag39.xml" ContentType="application/vnd.openxmlformats-officedocument.presentationml.tags+xml"/>
  <Override PartName="/ppt/tags/tag20.xml" ContentType="application/vnd.openxmlformats-officedocument.presentationml.tags+xml"/>
  <Override PartName="/ppt/tags/tag61.xml" ContentType="application/vnd.openxmlformats-officedocument.presentationml.tags+xml"/>
  <Override PartName="/ppt/tags/tag53.xml" ContentType="application/vnd.openxmlformats-officedocument.presentationml.tags+xml"/>
  <Override PartName="/ppt/tags/tag19.xml" ContentType="application/vnd.openxmlformats-officedocument.presentationml.tags+xml"/>
  <Override PartName="/ppt/tags/tag11.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0"/>
  </p:notesMasterIdLst>
  <p:sldIdLst>
    <p:sldId id="513" r:id="rId2"/>
    <p:sldId id="730" r:id="rId3"/>
    <p:sldId id="747" r:id="rId4"/>
    <p:sldId id="1095" r:id="rId5"/>
    <p:sldId id="763" r:id="rId6"/>
    <p:sldId id="834" r:id="rId7"/>
    <p:sldId id="735" r:id="rId8"/>
    <p:sldId id="736" r:id="rId9"/>
    <p:sldId id="750" r:id="rId10"/>
    <p:sldId id="1096" r:id="rId11"/>
    <p:sldId id="745" r:id="rId12"/>
    <p:sldId id="777" r:id="rId13"/>
    <p:sldId id="758" r:id="rId14"/>
    <p:sldId id="760" r:id="rId15"/>
    <p:sldId id="833" r:id="rId16"/>
    <p:sldId id="759" r:id="rId17"/>
    <p:sldId id="628" r:id="rId18"/>
    <p:sldId id="633" r:id="rId19"/>
    <p:sldId id="963" r:id="rId20"/>
    <p:sldId id="1051" r:id="rId21"/>
    <p:sldId id="964" r:id="rId22"/>
    <p:sldId id="1052" r:id="rId23"/>
    <p:sldId id="965" r:id="rId24"/>
    <p:sldId id="966" r:id="rId25"/>
    <p:sldId id="1053" r:id="rId26"/>
    <p:sldId id="1054" r:id="rId27"/>
    <p:sldId id="1055" r:id="rId28"/>
    <p:sldId id="1056" r:id="rId29"/>
    <p:sldId id="1057" r:id="rId30"/>
    <p:sldId id="967" r:id="rId31"/>
    <p:sldId id="1058" r:id="rId32"/>
    <p:sldId id="1059" r:id="rId33"/>
    <p:sldId id="968" r:id="rId34"/>
    <p:sldId id="1060" r:id="rId35"/>
    <p:sldId id="1061" r:id="rId36"/>
    <p:sldId id="981" r:id="rId37"/>
    <p:sldId id="1062" r:id="rId38"/>
    <p:sldId id="1063" r:id="rId39"/>
    <p:sldId id="1064" r:id="rId40"/>
    <p:sldId id="1065" r:id="rId41"/>
    <p:sldId id="1066" r:id="rId42"/>
    <p:sldId id="1068" r:id="rId43"/>
    <p:sldId id="1069" r:id="rId44"/>
    <p:sldId id="1070" r:id="rId45"/>
    <p:sldId id="1071" r:id="rId46"/>
    <p:sldId id="1072" r:id="rId47"/>
    <p:sldId id="1073" r:id="rId48"/>
    <p:sldId id="1075" r:id="rId49"/>
    <p:sldId id="1076" r:id="rId50"/>
    <p:sldId id="1077" r:id="rId51"/>
    <p:sldId id="1078" r:id="rId52"/>
    <p:sldId id="1080" r:id="rId53"/>
    <p:sldId id="1079" r:id="rId54"/>
    <p:sldId id="1081" r:id="rId55"/>
    <p:sldId id="1082" r:id="rId56"/>
    <p:sldId id="1083" r:id="rId57"/>
    <p:sldId id="1084" r:id="rId58"/>
    <p:sldId id="1067" r:id="rId59"/>
    <p:sldId id="1086" r:id="rId60"/>
    <p:sldId id="1085" r:id="rId61"/>
    <p:sldId id="1087" r:id="rId62"/>
    <p:sldId id="1088" r:id="rId63"/>
    <p:sldId id="1089" r:id="rId64"/>
    <p:sldId id="969" r:id="rId65"/>
    <p:sldId id="1090" r:id="rId66"/>
    <p:sldId id="1091" r:id="rId67"/>
    <p:sldId id="1092" r:id="rId68"/>
    <p:sldId id="970" r:id="rId69"/>
    <p:sldId id="1093" r:id="rId70"/>
    <p:sldId id="771" r:id="rId71"/>
    <p:sldId id="765" r:id="rId72"/>
    <p:sldId id="766" r:id="rId73"/>
    <p:sldId id="773" r:id="rId74"/>
    <p:sldId id="876" r:id="rId75"/>
    <p:sldId id="1094" r:id="rId76"/>
    <p:sldId id="877" r:id="rId77"/>
    <p:sldId id="878" r:id="rId78"/>
    <p:sldId id="291" r:id="rId79"/>
  </p:sldIdLst>
  <p:sldSz cx="9144000" cy="5143500" type="screen16x9"/>
  <p:notesSz cx="6858000" cy="9144000"/>
  <p:custDataLst>
    <p:tags r:id="rId81"/>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381D9"/>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15" autoAdjust="0"/>
    <p:restoredTop sz="79374" autoAdjust="0"/>
  </p:normalViewPr>
  <p:slideViewPr>
    <p:cSldViewPr snapToGrid="0" showGuides="1">
      <p:cViewPr varScale="1">
        <p:scale>
          <a:sx n="101" d="100"/>
          <a:sy n="101" d="100"/>
        </p:scale>
        <p:origin x="108" y="432"/>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89" Type="http://schemas.openxmlformats.org/officeDocument/2006/relationships/customXml" Target="../customXml/item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7/19/2019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IT Essentials</a:t>
            </a:r>
            <a:r>
              <a:rPr lang="en-US" b="0" baseline="0" dirty="0"/>
              <a:t> v7.0</a:t>
            </a:r>
            <a:endParaRPr lang="en-US" b="0" dirty="0"/>
          </a:p>
          <a:p>
            <a:pPr>
              <a:buFontTx/>
              <a:buNone/>
            </a:pPr>
            <a:r>
              <a:rPr lang="en-US" sz="1200" b="0" dirty="0"/>
              <a:t>Chapter 3: Advanced Computer Hardware</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767017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11</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915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IT Essentials</a:t>
            </a:r>
            <a:r>
              <a:rPr lang="en-US" b="0" baseline="0" dirty="0"/>
              <a:t> v7.0</a:t>
            </a:r>
            <a:endParaRPr lang="en-US" b="0" dirty="0"/>
          </a:p>
          <a:p>
            <a:pPr>
              <a:buFontTx/>
              <a:buNone/>
            </a:pPr>
            <a:r>
              <a:rPr lang="en-US" sz="1200" b="0" dirty="0"/>
              <a:t>Chapter 3: Advanced Computer Hardware</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14</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IT Essentials</a:t>
            </a:r>
            <a:r>
              <a:rPr lang="en-US" b="0" baseline="0" dirty="0"/>
              <a:t> v7.0</a:t>
            </a:r>
            <a:endParaRPr lang="en-US" b="0" dirty="0"/>
          </a:p>
          <a:p>
            <a:pPr>
              <a:buFontTx/>
              <a:buNone/>
            </a:pPr>
            <a:r>
              <a:rPr lang="en-US" sz="1200" b="0" dirty="0"/>
              <a:t>Chapter 3: Advanced Computer Hardware</a:t>
            </a:r>
            <a:endParaRPr lang="en-GB" b="0" dirty="0"/>
          </a:p>
          <a:p>
            <a:endParaRPr lang="en-US" dirty="0"/>
          </a:p>
        </p:txBody>
      </p:sp>
    </p:spTree>
    <p:extLst>
      <p:ext uri="{BB962C8B-B14F-4D97-AF65-F5344CB8AC3E}">
        <p14:creationId xmlns:p14="http://schemas.microsoft.com/office/powerpoint/2010/main" val="102475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15</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IT Essentials</a:t>
            </a:r>
            <a:r>
              <a:rPr lang="en-US" b="0" baseline="0" dirty="0"/>
              <a:t> v7.0</a:t>
            </a:r>
            <a:endParaRPr lang="en-US" b="0" dirty="0"/>
          </a:p>
          <a:p>
            <a:pPr>
              <a:buFontTx/>
              <a:buNone/>
            </a:pPr>
            <a:r>
              <a:rPr lang="en-US" sz="1200" b="0" dirty="0"/>
              <a:t>Chapter 3: Advanced Computer Hardware</a:t>
            </a:r>
            <a:endParaRPr lang="en-GB" b="0" dirty="0"/>
          </a:p>
        </p:txBody>
      </p:sp>
    </p:spTree>
    <p:extLst>
      <p:ext uri="{BB962C8B-B14F-4D97-AF65-F5344CB8AC3E}">
        <p14:creationId xmlns:p14="http://schemas.microsoft.com/office/powerpoint/2010/main" val="2598644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Advanced Computer Hardware</a:t>
            </a:r>
          </a:p>
          <a:p>
            <a:pPr>
              <a:buFontTx/>
              <a:buNone/>
            </a:pPr>
            <a:r>
              <a:rPr lang="en-US" sz="1200" b="0" dirty="0"/>
              <a:t>3.1 – Boot the Computer</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3.1.1 – POST, BIOS, CMOS and UEFI</a:t>
            </a:r>
          </a:p>
          <a:p>
            <a:pPr>
              <a:lnSpc>
                <a:spcPct val="80000"/>
              </a:lnSpc>
              <a:buFontTx/>
              <a:buNone/>
            </a:pPr>
            <a:r>
              <a:rPr lang="en-US" dirty="0">
                <a:latin typeface="Arial" charset="0"/>
              </a:rPr>
              <a:t>3.1.1.1</a:t>
            </a:r>
            <a:r>
              <a:rPr lang="en-US" baseline="0" dirty="0">
                <a:latin typeface="Arial" charset="0"/>
              </a:rPr>
              <a:t> – Video Demonstration – BIOS – UEFI Menus</a:t>
            </a:r>
          </a:p>
        </p:txBody>
      </p:sp>
    </p:spTree>
    <p:extLst>
      <p:ext uri="{BB962C8B-B14F-4D97-AF65-F5344CB8AC3E}">
        <p14:creationId xmlns:p14="http://schemas.microsoft.com/office/powerpoint/2010/main" val="3525190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3.1.1 – POST, BIOS, CMOS and UEFI</a:t>
            </a:r>
          </a:p>
          <a:p>
            <a:pPr>
              <a:lnSpc>
                <a:spcPct val="80000"/>
              </a:lnSpc>
              <a:buFontTx/>
              <a:buNone/>
            </a:pPr>
            <a:r>
              <a:rPr lang="en-US" dirty="0">
                <a:latin typeface="Arial" charset="0"/>
              </a:rPr>
              <a:t>3.1.1.2</a:t>
            </a:r>
            <a:r>
              <a:rPr lang="en-US" baseline="0" dirty="0">
                <a:latin typeface="Arial" charset="0"/>
              </a:rPr>
              <a:t> – POST</a:t>
            </a:r>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941587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3.1.1 – POST, BIOS, CMOS and UEFI</a:t>
            </a:r>
          </a:p>
          <a:p>
            <a:pPr>
              <a:lnSpc>
                <a:spcPct val="80000"/>
              </a:lnSpc>
              <a:buFontTx/>
              <a:buNone/>
            </a:pPr>
            <a:r>
              <a:rPr lang="en-US" dirty="0">
                <a:latin typeface="Arial" charset="0"/>
              </a:rPr>
              <a:t>3.1.1.3</a:t>
            </a:r>
            <a:r>
              <a:rPr lang="en-US" baseline="0" dirty="0">
                <a:latin typeface="Arial" charset="0"/>
              </a:rPr>
              <a:t> – BIOS and CMOS</a:t>
            </a:r>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3055947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3.1.1 – POST, BIOS, CMOS and UEFI</a:t>
            </a:r>
          </a:p>
          <a:p>
            <a:pPr>
              <a:lnSpc>
                <a:spcPct val="80000"/>
              </a:lnSpc>
              <a:buFontTx/>
              <a:buNone/>
            </a:pPr>
            <a:r>
              <a:rPr lang="en-US" dirty="0">
                <a:latin typeface="Arial" charset="0"/>
              </a:rPr>
              <a:t>3.1.1.3</a:t>
            </a:r>
            <a:r>
              <a:rPr lang="en-US" baseline="0" dirty="0">
                <a:latin typeface="Arial" charset="0"/>
              </a:rPr>
              <a:t> – BIOS and CMOS</a:t>
            </a:r>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111538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3.1.1 – POST, BIOS, CMOS and UEFI</a:t>
            </a:r>
          </a:p>
          <a:p>
            <a:pPr>
              <a:lnSpc>
                <a:spcPct val="80000"/>
              </a:lnSpc>
              <a:buFontTx/>
              <a:buNone/>
            </a:pPr>
            <a:r>
              <a:rPr lang="en-US" dirty="0">
                <a:latin typeface="Arial" charset="0"/>
              </a:rPr>
              <a:t>3.1.1.4</a:t>
            </a:r>
            <a:r>
              <a:rPr lang="en-US" baseline="0" dirty="0">
                <a:latin typeface="Arial" charset="0"/>
              </a:rPr>
              <a:t> – </a:t>
            </a:r>
            <a:r>
              <a:rPr lang="en-US" baseline="0" dirty="0" smtClean="0">
                <a:latin typeface="Arial" charset="0"/>
              </a:rPr>
              <a:t>UEFI</a:t>
            </a:r>
            <a:endParaRPr lang="en-US" baseline="0" dirty="0">
              <a:latin typeface="Arial" charset="0"/>
            </a:endParaRPr>
          </a:p>
          <a:p>
            <a:pPr>
              <a:lnSpc>
                <a:spcPct val="80000"/>
              </a:lnSpc>
              <a:buFontTx/>
              <a:buNone/>
            </a:pPr>
            <a:r>
              <a:rPr lang="en-US" baseline="0" dirty="0">
                <a:latin typeface="Arial" charset="0"/>
              </a:rPr>
              <a:t>3.1.1.5 – Check Your Understanding - BIOS and UEFI Terminology</a:t>
            </a:r>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502342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3.1.1 – POST, BIOS, CMOS and UEFI</a:t>
            </a:r>
          </a:p>
          <a:p>
            <a:pPr>
              <a:lnSpc>
                <a:spcPct val="80000"/>
              </a:lnSpc>
              <a:buFontTx/>
              <a:buNone/>
            </a:pPr>
            <a:r>
              <a:rPr lang="en-US" dirty="0">
                <a:latin typeface="Arial" charset="0"/>
              </a:rPr>
              <a:t>3.1.1.6</a:t>
            </a:r>
            <a:r>
              <a:rPr lang="en-US" baseline="0" dirty="0">
                <a:latin typeface="Arial" charset="0"/>
              </a:rPr>
              <a:t> – Lab – Investigate BIOS or UEFI Settings</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518758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3.1.2 – BIOS/UEFI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3.1.2.1</a:t>
            </a:r>
            <a:r>
              <a:rPr lang="en-US" baseline="0" dirty="0">
                <a:latin typeface="Arial" charset="0"/>
              </a:rPr>
              <a:t> </a:t>
            </a:r>
            <a:r>
              <a:rPr lang="en-US" dirty="0">
                <a:latin typeface="Arial" charset="0"/>
              </a:rPr>
              <a:t>– Video Demonstration – Configure BIOS – UEFI Settings</a:t>
            </a:r>
            <a:endParaRPr lang="en-US" dirty="0"/>
          </a:p>
          <a:p>
            <a:pPr>
              <a:lnSpc>
                <a:spcPct val="80000"/>
              </a:lnSpc>
              <a:buFontTx/>
              <a:buNone/>
            </a:pPr>
            <a:endParaRPr lang="en-US" baseline="0"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609510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3.1.2 – BIOS/UEFI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3.1.2.2</a:t>
            </a:r>
            <a:r>
              <a:rPr lang="en-US" baseline="0" dirty="0">
                <a:latin typeface="Arial" charset="0"/>
              </a:rPr>
              <a:t> </a:t>
            </a:r>
            <a:r>
              <a:rPr lang="en-US" dirty="0">
                <a:latin typeface="Arial" charset="0"/>
              </a:rPr>
              <a:t>– BIOS and UEFI Security</a:t>
            </a:r>
            <a:endParaRPr lang="en-US" dirty="0"/>
          </a:p>
          <a:p>
            <a:pPr>
              <a:lnSpc>
                <a:spcPct val="80000"/>
              </a:lnSpc>
              <a:buFontTx/>
              <a:buNone/>
            </a:pPr>
            <a:endParaRPr lang="en-US" baseline="0"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486415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3.1.2 – BIOS/UEFI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3.1.2.3</a:t>
            </a:r>
            <a:r>
              <a:rPr lang="en-US" baseline="0" dirty="0">
                <a:latin typeface="Arial" charset="0"/>
              </a:rPr>
              <a:t> </a:t>
            </a:r>
            <a:r>
              <a:rPr lang="en-US" dirty="0">
                <a:latin typeface="Arial" charset="0"/>
              </a:rPr>
              <a:t>– Update the Firmware</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3.1.2.4 – Check Your Understanding – BIOS and UEFI Configuration Terminology</a:t>
            </a:r>
            <a:endParaRPr lang="en-US" dirty="0"/>
          </a:p>
          <a:p>
            <a:pPr>
              <a:lnSpc>
                <a:spcPct val="80000"/>
              </a:lnSpc>
              <a:buFontTx/>
              <a:buNone/>
            </a:pPr>
            <a:endParaRPr lang="en-US" baseline="0"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382012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3.1.2 – BIOS/UEFI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3.1.2.5</a:t>
            </a:r>
            <a:r>
              <a:rPr lang="en-US" baseline="0" dirty="0">
                <a:latin typeface="Arial" charset="0"/>
              </a:rPr>
              <a:t> </a:t>
            </a:r>
            <a:r>
              <a:rPr lang="en-US" dirty="0">
                <a:latin typeface="Arial" charset="0"/>
              </a:rPr>
              <a:t>– Lab – Search for BIOS or UEFI Firmware Updates</a:t>
            </a:r>
            <a:endParaRPr lang="en-US" dirty="0"/>
          </a:p>
          <a:p>
            <a:pPr>
              <a:lnSpc>
                <a:spcPct val="80000"/>
              </a:lnSpc>
              <a:buFontTx/>
              <a:buNone/>
            </a:pPr>
            <a:endParaRPr lang="en-US" baseline="0" dirty="0">
              <a:latin typeface="Arial"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571386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3.1.2 – BIOS/UEFI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3.1.2.6</a:t>
            </a:r>
            <a:r>
              <a:rPr lang="en-US" baseline="0" dirty="0">
                <a:latin typeface="Arial" charset="0"/>
              </a:rPr>
              <a:t> </a:t>
            </a:r>
            <a:r>
              <a:rPr lang="en-US" dirty="0">
                <a:latin typeface="Arial" charset="0"/>
              </a:rPr>
              <a:t>– Lab – Install Windows</a:t>
            </a:r>
            <a:endParaRPr lang="en-US" dirty="0"/>
          </a:p>
          <a:p>
            <a:pPr>
              <a:lnSpc>
                <a:spcPct val="80000"/>
              </a:lnSpc>
              <a:buFontTx/>
              <a:buNone/>
            </a:pPr>
            <a:endParaRPr lang="en-US" baseline="0" dirty="0">
              <a:latin typeface="Arial"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242355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3.1 – Boot the Computer</a:t>
            </a:r>
            <a:endParaRPr lang="en-GB" b="0" dirty="0"/>
          </a:p>
          <a:p>
            <a:pPr>
              <a:lnSpc>
                <a:spcPct val="80000"/>
              </a:lnSpc>
              <a:buFontTx/>
              <a:buNone/>
            </a:pPr>
            <a:r>
              <a:rPr lang="en-US" dirty="0">
                <a:latin typeface="Arial" charset="0"/>
              </a:rPr>
              <a:t>3.1.2 – BIOS/UEFI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3.1.2.7</a:t>
            </a:r>
            <a:r>
              <a:rPr lang="en-US" baseline="0" dirty="0">
                <a:latin typeface="Arial" charset="0"/>
              </a:rPr>
              <a:t> </a:t>
            </a:r>
            <a:r>
              <a:rPr lang="en-US" dirty="0">
                <a:latin typeface="Arial" charset="0"/>
              </a:rPr>
              <a:t>– Lab – Install Third-Party Software in Windows</a:t>
            </a:r>
            <a:endParaRPr lang="en-US" dirty="0"/>
          </a:p>
          <a:p>
            <a:pPr>
              <a:lnSpc>
                <a:spcPct val="80000"/>
              </a:lnSpc>
              <a:buFontTx/>
              <a:buNone/>
            </a:pPr>
            <a:endParaRPr lang="en-US" baseline="0" dirty="0">
              <a:latin typeface="Arial"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44850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Advanced Computer Hardware</a:t>
            </a:r>
          </a:p>
          <a:p>
            <a:pPr>
              <a:buFontTx/>
              <a:buNone/>
            </a:pPr>
            <a:r>
              <a:rPr lang="en-US" sz="1200" b="0" dirty="0"/>
              <a:t>3.2 – Electrical Power</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700027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3.2 – Electrical Power</a:t>
            </a:r>
            <a:endParaRPr lang="en-GB" b="0" dirty="0"/>
          </a:p>
          <a:p>
            <a:pPr>
              <a:lnSpc>
                <a:spcPct val="80000"/>
              </a:lnSpc>
              <a:buFontTx/>
              <a:buNone/>
            </a:pPr>
            <a:r>
              <a:rPr lang="en-US" dirty="0">
                <a:latin typeface="Arial" charset="0"/>
              </a:rPr>
              <a:t>3.2.1 – Wattage and Voltage</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3.2.1.1</a:t>
            </a:r>
            <a:r>
              <a:rPr lang="en-US" baseline="0" dirty="0">
                <a:latin typeface="Arial" charset="0"/>
              </a:rPr>
              <a:t> – Wattage and Voltage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39923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IT Essentials</a:t>
            </a:r>
            <a:r>
              <a:rPr lang="en-US" b="0" baseline="0" dirty="0"/>
              <a:t> v7.0</a:t>
            </a:r>
            <a:endParaRPr lang="en-US" b="0" dirty="0"/>
          </a:p>
          <a:p>
            <a:pPr>
              <a:buFontTx/>
              <a:buNone/>
            </a:pPr>
            <a:r>
              <a:rPr lang="en-US" sz="1200" b="0" dirty="0"/>
              <a:t>Chapter 3: Advanced Computer Hardware</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3.2 – Electrical Power</a:t>
            </a:r>
            <a:endParaRPr lang="en-GB" b="0" dirty="0"/>
          </a:p>
          <a:p>
            <a:pPr>
              <a:lnSpc>
                <a:spcPct val="80000"/>
              </a:lnSpc>
              <a:buFontTx/>
              <a:buNone/>
            </a:pPr>
            <a:r>
              <a:rPr lang="en-US" dirty="0">
                <a:latin typeface="Arial" charset="0"/>
              </a:rPr>
              <a:t>3.2.1 – Wattage and Voltage</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3.2.1.2</a:t>
            </a:r>
            <a:r>
              <a:rPr lang="en-US" baseline="0" dirty="0">
                <a:latin typeface="Arial" charset="0"/>
              </a:rPr>
              <a:t> – Power Supply Voltage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665815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3.2 – Electrical Power</a:t>
            </a:r>
            <a:endParaRPr lang="en-GB" b="0" dirty="0"/>
          </a:p>
          <a:p>
            <a:pPr>
              <a:lnSpc>
                <a:spcPct val="80000"/>
              </a:lnSpc>
              <a:buFontTx/>
              <a:buNone/>
            </a:pPr>
            <a:r>
              <a:rPr lang="en-US" dirty="0">
                <a:latin typeface="Arial" charset="0"/>
              </a:rPr>
              <a:t>3.2.1 – Wattage and Voltage</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3.2.1.3</a:t>
            </a:r>
            <a:r>
              <a:rPr lang="en-US" baseline="0" dirty="0">
                <a:latin typeface="Arial" charset="0"/>
              </a:rPr>
              <a:t> – Lab – Ohm’s Law</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74274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3.2 – Electrical Power</a:t>
            </a:r>
            <a:endParaRPr lang="en-GB" b="0" dirty="0"/>
          </a:p>
          <a:p>
            <a:pPr>
              <a:lnSpc>
                <a:spcPct val="80000"/>
              </a:lnSpc>
              <a:buFontTx/>
              <a:buNone/>
            </a:pPr>
            <a:r>
              <a:rPr lang="en-US" dirty="0">
                <a:latin typeface="Arial" charset="0"/>
              </a:rPr>
              <a:t>3.2.2 – Power Fluctuation and Protection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3.2.2.1</a:t>
            </a:r>
            <a:r>
              <a:rPr lang="en-US" baseline="0" dirty="0">
                <a:latin typeface="Arial" charset="0"/>
              </a:rPr>
              <a:t> – Power Fluctuation Types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992457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3.2 – Electrical Power</a:t>
            </a:r>
            <a:endParaRPr lang="en-GB" b="0" dirty="0"/>
          </a:p>
          <a:p>
            <a:pPr>
              <a:lnSpc>
                <a:spcPct val="80000"/>
              </a:lnSpc>
              <a:buFontTx/>
              <a:buNone/>
            </a:pPr>
            <a:r>
              <a:rPr lang="en-US" dirty="0">
                <a:latin typeface="Arial" charset="0"/>
              </a:rPr>
              <a:t>3.2.2 – Power Fluctuation and Protection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3.2.2.2</a:t>
            </a:r>
            <a:r>
              <a:rPr lang="en-US" baseline="0" dirty="0">
                <a:latin typeface="Arial" charset="0"/>
              </a:rPr>
              <a:t> – Power Protection Devices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baseline="0" dirty="0">
                <a:latin typeface="Arial" charset="0"/>
              </a:rPr>
              <a:t>3.2.2.3 – Check Your Understanding – Power Fluctuation Terms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939665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Advanced Computer Hardware</a:t>
            </a:r>
          </a:p>
          <a:p>
            <a:pPr>
              <a:buFontTx/>
              <a:buNone/>
            </a:pPr>
            <a:r>
              <a:rPr lang="en-US" sz="1200" b="0" dirty="0"/>
              <a:t>3.3 – Advanced Computer Functionality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2328716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3.3.1 – CPU Architectures and Operation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3.3.1.1 – CPU Architectures</a:t>
            </a:r>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847393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3.3.1 – CPU Architectures and Operation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3.3.1.2 – Enhancing CPU Operation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3652846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3.3.1 – CPU Architectures and Operation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3.3.1.2 – Enhancing CPU Operation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692250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3.3.1 – CPU Architectures and Operation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3.3.1.3 – Multicore Processors</a:t>
            </a:r>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4113992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3.3.1 – CPU Architectures and Operation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3.3.1.3 – Multicore Processors</a:t>
            </a:r>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255264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274239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3.3.1 – CPU Architectures and Operation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3.3.1.4 – CPU Cooling Mechanisms</a:t>
            </a:r>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7571482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3.3.1 – CPU Architectures and Operation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3.3.1.4 – CPU Cooling Mechanisms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3.3.1.5 – Check Your Understanding – CPU Architectures and Operation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4048873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3.3.2 – RAID</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3.3.2.1 – What Do You Already Know? - RAID</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3.3.2.2 – RAID Concepts</a:t>
            </a:r>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289684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3.3.2 – RAID</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3.3.2.3 – RAID Levels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3.3.2.4 – Check Your Understanding – RAID Levels</a:t>
            </a:r>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228126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3.3.3 – Ports, Connectors, and Cables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3.3.3.1 – Legacy Ports</a:t>
            </a:r>
          </a:p>
        </p:txBody>
      </p:sp>
      <p:sp>
        <p:nvSpPr>
          <p:cNvPr id="4" name="Slide Number Placeholder 3"/>
          <p:cNvSpPr>
            <a:spLocks noGrp="1"/>
          </p:cNvSpPr>
          <p:nvPr>
            <p:ph type="sldNum" sz="quarter" idx="10"/>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522694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3.3.3 – Ports, Connectors, and Cables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3.3.3.2 – Video and Graphic Ports</a:t>
            </a:r>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382977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3.3.3 – Ports, Connectors, and Cables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3.3.3.3 – USB Cables and Connectors</a:t>
            </a:r>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2455487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3.3.3 – Ports, Connectors, and Cables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3.3.3.3 – USB Cables and Connectors</a:t>
            </a:r>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673086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3.3.3 – Ports, Connectors, and Cables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3.3.3.4 – SATA Cables and Connectors</a:t>
            </a:r>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15459380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3.3.3 – Ports, Connectors, and Cables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3.3.3.5 – Twisted Pair Cables and Connectors</a:t>
            </a:r>
          </a:p>
        </p:txBody>
      </p:sp>
      <p:sp>
        <p:nvSpPr>
          <p:cNvPr id="4" name="Slide Number Placeholder 3"/>
          <p:cNvSpPr>
            <a:spLocks noGrp="1"/>
          </p:cNvSpPr>
          <p:nvPr>
            <p:ph type="sldNum" sz="quarter" idx="10"/>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2638530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3.3.3 – Ports, Connectors, and Cables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3.3.3.6 – Coax Cables and Connectors</a:t>
            </a:r>
          </a:p>
        </p:txBody>
      </p:sp>
      <p:sp>
        <p:nvSpPr>
          <p:cNvPr id="4" name="Slide Number Placeholder 3"/>
          <p:cNvSpPr>
            <a:spLocks noGrp="1"/>
          </p:cNvSpPr>
          <p:nvPr>
            <p:ph type="sldNum" sz="quarter" idx="10"/>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33472730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3.3.3 – Ports, Connectors, and Cables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3.3.3.7 – SCSI and IDE Cables and Connectors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3.3.3.8 – Check Your Understanding – Ports, Connectors, and Cables</a:t>
            </a:r>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42066839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3.3.4 – Monitors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3.3.4.1 – Monitor Characteristics</a:t>
            </a:r>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9022606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3.3.4 – Monitors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3.3.4.2 – Monitor Terms</a:t>
            </a:r>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24414987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3.3.4 – Monitors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3.3.4.3 – Display Standards</a:t>
            </a:r>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8627761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3.3 – Advanced Computer Functionality</a:t>
            </a:r>
            <a:endParaRPr lang="en-GB" b="0" dirty="0"/>
          </a:p>
          <a:p>
            <a:pPr>
              <a:lnSpc>
                <a:spcPct val="80000"/>
              </a:lnSpc>
              <a:buFontTx/>
              <a:buNone/>
            </a:pPr>
            <a:r>
              <a:rPr lang="en-US" dirty="0">
                <a:latin typeface="Arial" charset="0"/>
              </a:rPr>
              <a:t>3.3.4 – Monitors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3.3.4.4 – Using Multiple Monitors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3.3.4.5 – Check Your Understanding – Monitor Terminology</a:t>
            </a:r>
          </a:p>
        </p:txBody>
      </p:sp>
      <p:sp>
        <p:nvSpPr>
          <p:cNvPr id="4" name="Slide Number Placeholder 3"/>
          <p:cNvSpPr>
            <a:spLocks noGrp="1"/>
          </p:cNvSpPr>
          <p:nvPr>
            <p:ph type="sldNum" sz="quarter" idx="10"/>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2615078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Advanced Computer Hardware</a:t>
            </a:r>
          </a:p>
          <a:p>
            <a:pPr>
              <a:buFontTx/>
              <a:buNone/>
            </a:pPr>
            <a:r>
              <a:rPr lang="en-US" sz="1200" b="0" dirty="0"/>
              <a:t>3.4 – Computer Configuration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620201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3.4 – Computer Configuration</a:t>
            </a:r>
            <a:endParaRPr lang="en-GB" b="0" dirty="0"/>
          </a:p>
          <a:p>
            <a:pPr>
              <a:lnSpc>
                <a:spcPct val="80000"/>
              </a:lnSpc>
              <a:buFontTx/>
              <a:buNone/>
            </a:pPr>
            <a:r>
              <a:rPr lang="en-US" dirty="0">
                <a:latin typeface="Arial" charset="0"/>
              </a:rPr>
              <a:t>3.4.1 – Upgrade Computer Hardware</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3.4.1.1 – Motherboard Upgrade</a:t>
            </a:r>
          </a:p>
        </p:txBody>
      </p:sp>
      <p:sp>
        <p:nvSpPr>
          <p:cNvPr id="4" name="Slide Number Placeholder 3"/>
          <p:cNvSpPr>
            <a:spLocks noGrp="1"/>
          </p:cNvSpPr>
          <p:nvPr>
            <p:ph type="sldNum" sz="quarter" idx="10"/>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636294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3.4 – Computer Configuration</a:t>
            </a:r>
            <a:endParaRPr lang="en-GB" b="0" dirty="0"/>
          </a:p>
          <a:p>
            <a:pPr>
              <a:lnSpc>
                <a:spcPct val="80000"/>
              </a:lnSpc>
              <a:buFontTx/>
              <a:buNone/>
            </a:pPr>
            <a:r>
              <a:rPr lang="en-US" dirty="0">
                <a:latin typeface="Arial" charset="0"/>
              </a:rPr>
              <a:t>3.4.1 – Upgrade Computer Hardware</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3.4.1.2 – Steps to Upgrade a Motherboard</a:t>
            </a:r>
          </a:p>
        </p:txBody>
      </p:sp>
      <p:sp>
        <p:nvSpPr>
          <p:cNvPr id="4" name="Slide Number Placeholder 3"/>
          <p:cNvSpPr>
            <a:spLocks noGrp="1"/>
          </p:cNvSpPr>
          <p:nvPr>
            <p:ph type="sldNum" sz="quarter" idx="10"/>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36665158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3.4 – Computer Configuration</a:t>
            </a:r>
            <a:endParaRPr lang="en-GB" b="0" dirty="0"/>
          </a:p>
          <a:p>
            <a:pPr>
              <a:lnSpc>
                <a:spcPct val="80000"/>
              </a:lnSpc>
              <a:buFontTx/>
              <a:buNone/>
            </a:pPr>
            <a:r>
              <a:rPr lang="en-US" dirty="0">
                <a:latin typeface="Arial" charset="0"/>
              </a:rPr>
              <a:t>3.4.1 – Upgrade Computer Hardware</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3.4.1.3 – CPU Upgrade</a:t>
            </a:r>
          </a:p>
        </p:txBody>
      </p:sp>
      <p:sp>
        <p:nvSpPr>
          <p:cNvPr id="4" name="Slide Number Placeholder 3"/>
          <p:cNvSpPr>
            <a:spLocks noGrp="1"/>
          </p:cNvSpPr>
          <p:nvPr>
            <p:ph type="sldNum" sz="quarter" idx="10"/>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1989095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3410062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3.4 – Computer Configuration</a:t>
            </a:r>
            <a:endParaRPr lang="en-GB" b="0" dirty="0"/>
          </a:p>
          <a:p>
            <a:pPr>
              <a:lnSpc>
                <a:spcPct val="80000"/>
              </a:lnSpc>
              <a:buFontTx/>
              <a:buNone/>
            </a:pPr>
            <a:r>
              <a:rPr lang="en-US" dirty="0">
                <a:latin typeface="Arial" charset="0"/>
              </a:rPr>
              <a:t>3.4.1 – Upgrade Computer Hardware</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3.4.1.4 – Storage Device Upgrade</a:t>
            </a:r>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26663149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3.4 – Computer Configuration</a:t>
            </a:r>
            <a:endParaRPr lang="en-GB" b="0" dirty="0"/>
          </a:p>
          <a:p>
            <a:pPr>
              <a:lnSpc>
                <a:spcPct val="80000"/>
              </a:lnSpc>
              <a:buFontTx/>
              <a:buNone/>
            </a:pPr>
            <a:r>
              <a:rPr lang="en-US" dirty="0">
                <a:latin typeface="Arial" charset="0"/>
              </a:rPr>
              <a:t>3.4.1 – Upgrade Computer Hardware</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3.4.1.5 – Peripheral Upgrades</a:t>
            </a:r>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3350589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3.4 – Computer Configuration</a:t>
            </a:r>
            <a:endParaRPr lang="en-GB" b="0" dirty="0"/>
          </a:p>
          <a:p>
            <a:pPr>
              <a:lnSpc>
                <a:spcPct val="80000"/>
              </a:lnSpc>
              <a:buFontTx/>
              <a:buNone/>
            </a:pPr>
            <a:r>
              <a:rPr lang="en-US" dirty="0">
                <a:latin typeface="Arial" charset="0"/>
              </a:rPr>
              <a:t>3.4.1 – Upgrade Computer Hardware</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3.4.1.6 – Power Supply Upgrade</a:t>
            </a:r>
          </a:p>
        </p:txBody>
      </p:sp>
      <p:sp>
        <p:nvSpPr>
          <p:cNvPr id="4" name="Slide Number Placeholder 3"/>
          <p:cNvSpPr>
            <a:spLocks noGrp="1"/>
          </p:cNvSpPr>
          <p:nvPr>
            <p:ph type="sldNum" sz="quarter" idx="10"/>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1124917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3.4 – Computer Configuration</a:t>
            </a:r>
            <a:endParaRPr lang="en-GB" b="0" dirty="0"/>
          </a:p>
          <a:p>
            <a:pPr>
              <a:lnSpc>
                <a:spcPct val="80000"/>
              </a:lnSpc>
              <a:buFontTx/>
              <a:buNone/>
            </a:pPr>
            <a:r>
              <a:rPr lang="en-US" dirty="0">
                <a:latin typeface="Arial" charset="0"/>
              </a:rPr>
              <a:t>3.4.1 – Upgrade Computer Hardware</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3.4.1.7 – Lab - Research a Hardware Upgrade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327339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3.4 – Computer Configuration</a:t>
            </a:r>
            <a:endParaRPr lang="en-GB" b="0" dirty="0"/>
          </a:p>
          <a:p>
            <a:pPr>
              <a:lnSpc>
                <a:spcPct val="80000"/>
              </a:lnSpc>
              <a:buFontTx/>
              <a:buNone/>
            </a:pPr>
            <a:r>
              <a:rPr lang="en-US" dirty="0">
                <a:latin typeface="Arial" charset="0"/>
              </a:rPr>
              <a:t>3.4.2– Configurations for Specialized Computers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3.4.2.1 – What Do You Already Know? – Configure an </a:t>
            </a:r>
            <a:r>
              <a:rPr lang="en-US" dirty="0" err="1">
                <a:latin typeface="Arial" charset="0"/>
              </a:rPr>
              <a:t>CAx</a:t>
            </a:r>
            <a:r>
              <a:rPr lang="en-US" dirty="0">
                <a:latin typeface="Arial" charset="0"/>
              </a:rPr>
              <a:t> Workstation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3.4.2.2 – What Do You Already Know? – Configure an Audio Video Editing Workstation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3.4.2.3 – What Do You Already Know? – Configure a Virtualization Workstation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3.4.2.4 – What Do You Already Know? – Configure a Gaming PC</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3.4.2.5 – Check Your Understanding – Specialized Computer Component Types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3.4.2.6 – Thick and Thin Clients</a:t>
            </a:r>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10123395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3.4 – Computer Configuration</a:t>
            </a:r>
            <a:endParaRPr lang="en-GB" b="0" dirty="0"/>
          </a:p>
          <a:p>
            <a:pPr>
              <a:lnSpc>
                <a:spcPct val="80000"/>
              </a:lnSpc>
              <a:buFontTx/>
              <a:buNone/>
            </a:pPr>
            <a:r>
              <a:rPr lang="en-US" dirty="0">
                <a:latin typeface="Arial" charset="0"/>
              </a:rPr>
              <a:t>3.4.2– Configurations for Specialized Computers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3.4.2.7 – NAS</a:t>
            </a:r>
          </a:p>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latin typeface="Arial" charset="0"/>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21341119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Advanced Computer Hardware</a:t>
            </a:r>
          </a:p>
          <a:p>
            <a:pPr>
              <a:buFontTx/>
              <a:buNone/>
            </a:pPr>
            <a:r>
              <a:rPr lang="en-US" sz="1200" b="0" dirty="0"/>
              <a:t>3.5 – </a:t>
            </a:r>
            <a:r>
              <a:rPr lang="en-US" dirty="0"/>
              <a:t>Protecting the Environment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28492729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3.5 – </a:t>
            </a:r>
            <a:r>
              <a:rPr lang="en-US" dirty="0"/>
              <a:t>Protecting the Environment</a:t>
            </a:r>
            <a:endParaRPr lang="en-GB" b="0" dirty="0"/>
          </a:p>
          <a:p>
            <a:pPr>
              <a:lnSpc>
                <a:spcPct val="80000"/>
              </a:lnSpc>
              <a:buFontTx/>
              <a:buNone/>
            </a:pPr>
            <a:r>
              <a:rPr lang="en-US" dirty="0">
                <a:latin typeface="Arial" charset="0"/>
              </a:rPr>
              <a:t>3.5.1 – Safe Disposal of Equipment and Supplies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3.5.1.1 – Safe Disposal Methods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6533102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3.5 – </a:t>
            </a:r>
            <a:r>
              <a:rPr lang="en-US" dirty="0"/>
              <a:t>Protecting the Environment</a:t>
            </a:r>
            <a:endParaRPr lang="en-GB" b="0" dirty="0"/>
          </a:p>
          <a:p>
            <a:pPr>
              <a:lnSpc>
                <a:spcPct val="80000"/>
              </a:lnSpc>
              <a:buFontTx/>
              <a:buNone/>
            </a:pPr>
            <a:r>
              <a:rPr lang="en-US" dirty="0">
                <a:latin typeface="Arial" charset="0"/>
              </a:rPr>
              <a:t>3.5.1 – Safe Disposal of Equipment and Supplies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3.5.1.2 – Safety Data Sheets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3.5.1.3 – Check Your Understanding: Safe Disposal</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2145925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Advanced Computer Hardware</a:t>
            </a:r>
          </a:p>
          <a:p>
            <a:pPr>
              <a:buFontTx/>
              <a:buNone/>
            </a:pPr>
            <a:r>
              <a:rPr lang="en-US" sz="1200" b="0" dirty="0"/>
              <a:t>3.6 – </a:t>
            </a:r>
            <a:r>
              <a:rPr lang="en-US" dirty="0"/>
              <a:t>Chapter Summary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2613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3.6 – </a:t>
            </a:r>
            <a:r>
              <a:rPr lang="en-US" dirty="0"/>
              <a:t>Chapter Summary</a:t>
            </a:r>
          </a:p>
          <a:p>
            <a:pPr>
              <a:buFontTx/>
              <a:buNone/>
            </a:pPr>
            <a:r>
              <a:rPr lang="en-US" dirty="0"/>
              <a:t>3.6.1 – </a:t>
            </a:r>
            <a:r>
              <a:rPr lang="en-US" sz="1200" b="0" i="0" kern="1200" dirty="0">
                <a:solidFill>
                  <a:schemeClr val="tx1"/>
                </a:solidFill>
                <a:effectLst/>
                <a:latin typeface="+mn-lt"/>
                <a:ea typeface="+mn-ea"/>
                <a:cs typeface="+mn-cs"/>
              </a:rPr>
              <a:t>Conclusion 	</a:t>
            </a:r>
            <a:endParaRPr lang="en-US" dirty="0"/>
          </a:p>
          <a:p>
            <a:pPr>
              <a:lnSpc>
                <a:spcPct val="80000"/>
              </a:lnSpc>
              <a:buFontTx/>
              <a:buNone/>
            </a:pPr>
            <a:r>
              <a:rPr lang="en-US" altLang="en-US" dirty="0"/>
              <a:t>3.6.1.1 – </a:t>
            </a:r>
            <a:r>
              <a:rPr lang="en-US" dirty="0"/>
              <a:t>Chapter 3: Advanced Computer Hardware</a:t>
            </a:r>
            <a:endParaRPr lang="en-US" altLang="en-US" dirty="0"/>
          </a:p>
        </p:txBody>
      </p:sp>
    </p:spTree>
    <p:extLst>
      <p:ext uri="{BB962C8B-B14F-4D97-AF65-F5344CB8AC3E}">
        <p14:creationId xmlns:p14="http://schemas.microsoft.com/office/powerpoint/2010/main" val="24237981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72</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73</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22129118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74</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29897913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75</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12417729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76</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26486222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77</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344455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56057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24546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1.xml"/><Relationship Id="rId5" Type="http://schemas.openxmlformats.org/officeDocument/2006/relationships/hyperlink" Target="https://www.netacad.com/group/communities/it-essentials" TargetMode="External"/><Relationship Id="rId4" Type="http://schemas.openxmlformats.org/officeDocument/2006/relationships/hyperlink" Target="https://www.netacad.com/group/communities/community-home"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5" Type="http://schemas.openxmlformats.org/officeDocument/2006/relationships/image" Target="../media/image15.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23.png"/><Relationship Id="rId2" Type="http://schemas.openxmlformats.org/officeDocument/2006/relationships/slideLayout" Target="../slideLayouts/slideLayout13.xml"/><Relationship Id="rId1" Type="http://schemas.openxmlformats.org/officeDocument/2006/relationships/tags" Target="../tags/tag4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27.png"/><Relationship Id="rId2" Type="http://schemas.openxmlformats.org/officeDocument/2006/relationships/slideLayout" Target="../slideLayouts/slideLayout13.xml"/><Relationship Id="rId1" Type="http://schemas.openxmlformats.org/officeDocument/2006/relationships/tags" Target="../tags/tag4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5.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66.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68.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7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7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tags" Target="../tags/tag7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7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tags" Target="../tags/tag74.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7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7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tags" Target="../tags/tag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1791528"/>
            <a:ext cx="5955513" cy="1159693"/>
          </a:xfrm>
        </p:spPr>
        <p:txBody>
          <a:bodyPr/>
          <a:lstStyle/>
          <a:p>
            <a:r>
              <a:rPr lang="en-US" dirty="0">
                <a:solidFill>
                  <a:schemeClr val="accent5">
                    <a:lumMod val="40000"/>
                    <a:lumOff val="60000"/>
                  </a:schemeClr>
                </a:solidFill>
              </a:rPr>
              <a:t>Chapter 3: Advanced Computer Hardware</a:t>
            </a:r>
          </a:p>
        </p:txBody>
      </p:sp>
      <p:sp>
        <p:nvSpPr>
          <p:cNvPr id="5" name="Text Placeholder 4"/>
          <p:cNvSpPr>
            <a:spLocks noGrp="1"/>
          </p:cNvSpPr>
          <p:nvPr>
            <p:ph type="body" sz="quarter" idx="13"/>
          </p:nvPr>
        </p:nvSpPr>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2898544" cy="902174"/>
          </a:xfrm>
        </p:spPr>
        <p:txBody>
          <a:bodyPr/>
          <a:lstStyle/>
          <a:p>
            <a:r>
              <a:rPr lang="en-US" dirty="0">
                <a:solidFill>
                  <a:schemeClr val="accent5">
                    <a:lumMod val="40000"/>
                    <a:lumOff val="60000"/>
                  </a:schemeClr>
                </a:solidFill>
              </a:rPr>
              <a:t>IT Essentials v7.0</a:t>
            </a:r>
          </a:p>
        </p:txBody>
      </p:sp>
    </p:spTree>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264380" y="742798"/>
            <a:ext cx="8853286" cy="3396066"/>
          </a:xfrm>
        </p:spPr>
        <p:txBody>
          <a:bodyPr/>
          <a:lstStyle/>
          <a:p>
            <a:r>
              <a:rPr lang="en-US" sz="1400" dirty="0" smtClean="0"/>
              <a:t>Consider doing the 3.1.2.5 activity as a class activity </a:t>
            </a:r>
            <a:r>
              <a:rPr lang="en-US" sz="1400" i="1" dirty="0" smtClean="0"/>
              <a:t>before</a:t>
            </a:r>
            <a:r>
              <a:rPr lang="en-US" sz="1400" dirty="0" smtClean="0"/>
              <a:t> disassembly/reassembly.</a:t>
            </a:r>
          </a:p>
          <a:p>
            <a:r>
              <a:rPr lang="en-US" sz="1400" dirty="0" smtClean="0"/>
              <a:t>For the entire upgrade section, scenarios are a fun way to allow the students to pretend to go shopping for the upgrade. The scenarios do not have to be complex and each student or pair of students can have a different one with sharing at the end. Example: A person with 2 GBs of RAM wants to upgrade their memory. Currently the computer has two 1GB sticks and 4 expansion slots. What recommendation would you make for this person? Other topics include a second hard drive, adding a video card, changing the keyboard and mouse to one more suited for someone with sever arthritis, upgrading the CPU, and providing more cooling for the computer.</a:t>
            </a:r>
          </a:p>
          <a:p>
            <a:endParaRPr lang="en-US" sz="1400" dirty="0" smtClean="0"/>
          </a:p>
          <a:p>
            <a:endParaRPr lang="en-US" sz="1400" dirty="0"/>
          </a:p>
        </p:txBody>
      </p:sp>
      <p:sp>
        <p:nvSpPr>
          <p:cNvPr id="2" name="Title 1"/>
          <p:cNvSpPr>
            <a:spLocks noGrp="1"/>
          </p:cNvSpPr>
          <p:nvPr>
            <p:ph type="title"/>
          </p:nvPr>
        </p:nvSpPr>
        <p:spPr/>
        <p:txBody>
          <a:bodyPr/>
          <a:lstStyle/>
          <a:p>
            <a:r>
              <a:rPr lang="en-US" dirty="0"/>
              <a:t>Chapter 3: Best Practices (Cont.)</a:t>
            </a:r>
          </a:p>
        </p:txBody>
      </p:sp>
    </p:spTree>
    <p:custDataLst>
      <p:tags r:id="rId1"/>
    </p:custDataLst>
    <p:extLst>
      <p:ext uri="{BB962C8B-B14F-4D97-AF65-F5344CB8AC3E}">
        <p14:creationId xmlns:p14="http://schemas.microsoft.com/office/powerpoint/2010/main" val="387285179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ITE Community at: </a:t>
            </a:r>
            <a:r>
              <a:rPr lang="en-US" dirty="0">
                <a:hlinkClick r:id="rId4"/>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IT Essentials. </a:t>
            </a:r>
            <a:r>
              <a:rPr lang="en-US" dirty="0">
                <a:hlinkClick r:id="rId5"/>
              </a:rPr>
              <a:t>https://www.netacad.com/group/communities/it-essentials</a:t>
            </a:r>
            <a:endParaRPr lang="en-US" dirty="0"/>
          </a:p>
          <a:p>
            <a:pPr>
              <a:lnSpc>
                <a:spcPct val="85000"/>
              </a:lnSpc>
              <a:spcBef>
                <a:spcPct val="30000"/>
              </a:spcBef>
              <a:spcAft>
                <a:spcPts val="900"/>
              </a:spcAft>
              <a:defRPr/>
            </a:pPr>
            <a:r>
              <a:rPr lang="en-US" dirty="0"/>
              <a:t>If you have lesson plans or resources that you would like to share, upload them to the ITE Community in order to help other instructors.</a:t>
            </a:r>
          </a:p>
          <a:p>
            <a:r>
              <a:rPr lang="en-US" dirty="0"/>
              <a:t>Students can enroll in </a:t>
            </a:r>
            <a:r>
              <a:rPr lang="en-US" b="1" dirty="0"/>
              <a:t>Introduction to Packet Tracer </a:t>
            </a:r>
            <a:r>
              <a:rPr lang="en-US" dirty="0"/>
              <a:t>(self-paced).</a:t>
            </a:r>
          </a:p>
        </p:txBody>
      </p:sp>
      <p:sp>
        <p:nvSpPr>
          <p:cNvPr id="13314" name="Rectangle 33"/>
          <p:cNvSpPr>
            <a:spLocks noGrp="1" noChangeArrowheads="1"/>
          </p:cNvSpPr>
          <p:nvPr>
            <p:ph type="title"/>
          </p:nvPr>
        </p:nvSpPr>
        <p:spPr/>
        <p:txBody>
          <a:bodyPr/>
          <a:lstStyle/>
          <a:p>
            <a:pPr eaLnBrk="1" hangingPunct="1"/>
            <a:r>
              <a:rPr lang="en-US" dirty="0"/>
              <a:t>Chapter 3: Additional Help</a:t>
            </a:r>
          </a:p>
        </p:txBody>
      </p:sp>
    </p:spTree>
    <p:custDataLst>
      <p:tags r:id="rId1"/>
    </p:custDataLst>
    <p:extLst>
      <p:ext uri="{BB962C8B-B14F-4D97-AF65-F5344CB8AC3E}">
        <p14:creationId xmlns:p14="http://schemas.microsoft.com/office/powerpoint/2010/main" val="18493019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831680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1734207"/>
            <a:ext cx="6626968" cy="1211273"/>
          </a:xfrm>
        </p:spPr>
        <p:txBody>
          <a:bodyPr/>
          <a:lstStyle/>
          <a:p>
            <a:pPr algn="r"/>
            <a:r>
              <a:rPr lang="en-US" dirty="0">
                <a:solidFill>
                  <a:schemeClr val="accent5">
                    <a:lumMod val="40000"/>
                    <a:lumOff val="60000"/>
                  </a:schemeClr>
                </a:solidFill>
              </a:rPr>
              <a:t>Chapter 3: Advanced Computer Hardware</a:t>
            </a:r>
          </a:p>
        </p:txBody>
      </p:sp>
      <p:sp>
        <p:nvSpPr>
          <p:cNvPr id="7" name="Subtitle 6"/>
          <p:cNvSpPr>
            <a:spLocks noGrp="1"/>
          </p:cNvSpPr>
          <p:nvPr>
            <p:ph type="subTitle" idx="1"/>
          </p:nvPr>
        </p:nvSpPr>
        <p:spPr>
          <a:xfrm>
            <a:off x="469496" y="3809526"/>
            <a:ext cx="3302403" cy="952974"/>
          </a:xfrm>
        </p:spPr>
        <p:txBody>
          <a:bodyPr/>
          <a:lstStyle/>
          <a:p>
            <a:r>
              <a:rPr lang="en-US" dirty="0">
                <a:solidFill>
                  <a:schemeClr val="accent5">
                    <a:lumMod val="40000"/>
                    <a:lumOff val="60000"/>
                  </a:schemeClr>
                </a:solidFill>
              </a:rPr>
              <a:t>IT Essentials v7.0</a:t>
            </a:r>
          </a:p>
          <a:p>
            <a:endParaRPr lang="en-US" dirty="0"/>
          </a:p>
        </p:txBody>
      </p:sp>
    </p:spTree>
    <p:custDataLst>
      <p:tags r:id="rId1"/>
    </p:custDataLst>
    <p:extLst>
      <p:ext uri="{BB962C8B-B14F-4D97-AF65-F5344CB8AC3E}">
        <p14:creationId xmlns:p14="http://schemas.microsoft.com/office/powerpoint/2010/main" val="178293801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145358" y="605233"/>
            <a:ext cx="8853286" cy="4053719"/>
          </a:xfrm>
        </p:spPr>
        <p:txBody>
          <a:bodyPr/>
          <a:lstStyle/>
          <a:p>
            <a:r>
              <a:rPr lang="en-CA" sz="1600" dirty="0"/>
              <a:t>3.1 Boot the Computer</a:t>
            </a:r>
          </a:p>
          <a:p>
            <a:r>
              <a:rPr lang="en-CA" sz="1600" dirty="0"/>
              <a:t>Configure BIOS and UEFI Settings</a:t>
            </a:r>
          </a:p>
          <a:p>
            <a:pPr marL="542131" lvl="2" indent="-214313">
              <a:buFont typeface="Arial" panose="020B0604020202020204" pitchFamily="34" charset="0"/>
              <a:buChar char="•"/>
            </a:pPr>
            <a:r>
              <a:rPr lang="en-US" dirty="0"/>
              <a:t>Describe POST, BIOS, CMOS and UEFI.</a:t>
            </a:r>
          </a:p>
          <a:p>
            <a:pPr marL="542131" lvl="2" indent="-214313">
              <a:buFont typeface="Arial" panose="020B0604020202020204" pitchFamily="34" charset="0"/>
              <a:buChar char="•"/>
            </a:pPr>
            <a:r>
              <a:rPr lang="en-US" dirty="0"/>
              <a:t>Configure the computer firmware.</a:t>
            </a:r>
            <a:endParaRPr lang="en-US" sz="1400" dirty="0"/>
          </a:p>
          <a:p>
            <a:r>
              <a:rPr lang="en-CA" sz="1600" dirty="0"/>
              <a:t>3.2 Electrical Power</a:t>
            </a:r>
          </a:p>
          <a:p>
            <a:r>
              <a:rPr lang="en-CA" sz="1600" dirty="0"/>
              <a:t>Explain electrical power</a:t>
            </a:r>
          </a:p>
          <a:p>
            <a:pPr marL="542131" lvl="2" indent="-214313">
              <a:buFont typeface="Arial" panose="020B0604020202020204" pitchFamily="34" charset="0"/>
              <a:buChar char="•"/>
            </a:pPr>
            <a:r>
              <a:rPr lang="en-US" dirty="0"/>
              <a:t>Describe wattage and voltage.</a:t>
            </a:r>
          </a:p>
          <a:p>
            <a:pPr marL="542131" lvl="2" indent="-214313">
              <a:buFont typeface="Arial" panose="020B0604020202020204" pitchFamily="34" charset="0"/>
              <a:buChar char="•"/>
            </a:pPr>
            <a:r>
              <a:rPr lang="en-US" dirty="0"/>
              <a:t>Explain power fluctuations and devices that protect against damage caused by fluctuations.</a:t>
            </a:r>
            <a:endParaRPr lang="en-US" sz="1400" dirty="0"/>
          </a:p>
          <a:p>
            <a:endParaRPr lang="en-US" dirty="0"/>
          </a:p>
        </p:txBody>
      </p:sp>
      <p:sp>
        <p:nvSpPr>
          <p:cNvPr id="4098" name="Rectangle 33"/>
          <p:cNvSpPr>
            <a:spLocks noGrp="1" noChangeArrowheads="1"/>
          </p:cNvSpPr>
          <p:nvPr>
            <p:ph type="title"/>
          </p:nvPr>
        </p:nvSpPr>
        <p:spPr/>
        <p:txBody>
          <a:bodyPr/>
          <a:lstStyle/>
          <a:p>
            <a:pPr eaLnBrk="1" hangingPunct="1"/>
            <a:r>
              <a:rPr lang="en-US" dirty="0"/>
              <a:t>Chapter 3 - Sections &amp; Objectives</a:t>
            </a:r>
          </a:p>
        </p:txBody>
      </p:sp>
    </p:spTree>
    <p:custDataLst>
      <p:tags r:id="rId1"/>
    </p:custDataLst>
    <p:extLst>
      <p:ext uri="{BB962C8B-B14F-4D97-AF65-F5344CB8AC3E}">
        <p14:creationId xmlns:p14="http://schemas.microsoft.com/office/powerpoint/2010/main" val="175886867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144065" y="702266"/>
            <a:ext cx="8853286" cy="4155319"/>
          </a:xfrm>
        </p:spPr>
        <p:txBody>
          <a:bodyPr/>
          <a:lstStyle/>
          <a:p>
            <a:r>
              <a:rPr lang="en-US" sz="1600" dirty="0"/>
              <a:t>3.3 Advanced Computer Functionality</a:t>
            </a:r>
          </a:p>
          <a:p>
            <a:r>
              <a:rPr lang="en-US" sz="1600" dirty="0"/>
              <a:t>Explain computer functionality</a:t>
            </a:r>
          </a:p>
          <a:p>
            <a:pPr marL="543322" lvl="2" indent="-214313">
              <a:buFont typeface="Arial" panose="020B0604020202020204" pitchFamily="34" charset="0"/>
              <a:buChar char="•"/>
            </a:pPr>
            <a:r>
              <a:rPr lang="en-US" dirty="0"/>
              <a:t>Explain CPU architecture.</a:t>
            </a:r>
          </a:p>
          <a:p>
            <a:pPr marL="543322" lvl="2" indent="-214313">
              <a:buFont typeface="Arial" panose="020B0604020202020204" pitchFamily="34" charset="0"/>
              <a:buChar char="•"/>
            </a:pPr>
            <a:r>
              <a:rPr lang="en-US" dirty="0"/>
              <a:t>Describe RAID.</a:t>
            </a:r>
          </a:p>
          <a:p>
            <a:pPr marL="543322" lvl="2" indent="-214313">
              <a:buFont typeface="Arial" panose="020B0604020202020204" pitchFamily="34" charset="0"/>
              <a:buChar char="•"/>
            </a:pPr>
            <a:r>
              <a:rPr lang="en-US" dirty="0"/>
              <a:t>Describe common ports, cables, and connectors.</a:t>
            </a:r>
          </a:p>
          <a:p>
            <a:pPr marL="543322" lvl="2" indent="-214313">
              <a:buFont typeface="Arial" panose="020B0604020202020204" pitchFamily="34" charset="0"/>
              <a:buChar char="•"/>
            </a:pPr>
            <a:r>
              <a:rPr lang="en-US" dirty="0"/>
              <a:t>Describe monitor characteristics.</a:t>
            </a:r>
            <a:endParaRPr lang="en-US" sz="1600" dirty="0"/>
          </a:p>
          <a:p>
            <a:r>
              <a:rPr lang="en-US" sz="1600" dirty="0"/>
              <a:t>3.4 Computer Upgrade</a:t>
            </a:r>
          </a:p>
          <a:p>
            <a:r>
              <a:rPr lang="en-US" sz="1600" dirty="0"/>
              <a:t>Select components to upgrade a computer to meet requirements</a:t>
            </a:r>
          </a:p>
          <a:p>
            <a:pPr marL="543322" lvl="2" indent="-214313">
              <a:buFont typeface="Arial" panose="020B0604020202020204" pitchFamily="34" charset="0"/>
              <a:buChar char="•"/>
            </a:pPr>
            <a:r>
              <a:rPr lang="en-US" dirty="0"/>
              <a:t>Select appropriate components to upgrade a computer.</a:t>
            </a:r>
          </a:p>
          <a:p>
            <a:pPr marL="543322" lvl="2" indent="-214313">
              <a:buFont typeface="Arial" panose="020B0604020202020204" pitchFamily="34" charset="0"/>
              <a:buChar char="•"/>
            </a:pPr>
            <a:r>
              <a:rPr lang="en-US" dirty="0"/>
              <a:t>Select components for specialized computers.</a:t>
            </a:r>
          </a:p>
          <a:p>
            <a:r>
              <a:rPr lang="en-US" sz="1600" dirty="0"/>
              <a:t>3.5 Protecting the Environment</a:t>
            </a:r>
          </a:p>
          <a:p>
            <a:r>
              <a:rPr lang="en-US" sz="1600" dirty="0"/>
              <a:t>Explain safe disposal methods to protect the environment</a:t>
            </a:r>
          </a:p>
          <a:p>
            <a:pPr marL="543322" lvl="2" indent="-214313">
              <a:buFont typeface="Arial" panose="020B0604020202020204" pitchFamily="34" charset="0"/>
              <a:buChar char="•"/>
            </a:pPr>
            <a:r>
              <a:rPr lang="en-US" dirty="0"/>
              <a:t>Explain safe disposal methods.</a:t>
            </a:r>
          </a:p>
          <a:p>
            <a:pPr marL="543322" lvl="2" indent="-214313">
              <a:buFont typeface="Arial" panose="020B0604020202020204" pitchFamily="34" charset="0"/>
              <a:buChar char="•"/>
            </a:pPr>
            <a:endParaRPr lang="en-US" dirty="0"/>
          </a:p>
        </p:txBody>
      </p:sp>
      <p:sp>
        <p:nvSpPr>
          <p:cNvPr id="4098" name="Rectangle 33"/>
          <p:cNvSpPr>
            <a:spLocks noGrp="1" noChangeArrowheads="1"/>
          </p:cNvSpPr>
          <p:nvPr>
            <p:ph type="title"/>
          </p:nvPr>
        </p:nvSpPr>
        <p:spPr/>
        <p:txBody>
          <a:bodyPr/>
          <a:lstStyle/>
          <a:p>
            <a:pPr eaLnBrk="1" hangingPunct="1"/>
            <a:r>
              <a:rPr lang="en-US" dirty="0"/>
              <a:t>Chapter 3 - Sections &amp; Objectives (Cont.)</a:t>
            </a:r>
          </a:p>
        </p:txBody>
      </p:sp>
    </p:spTree>
    <p:custDataLst>
      <p:tags r:id="rId1"/>
    </p:custDataLst>
    <p:extLst>
      <p:ext uri="{BB962C8B-B14F-4D97-AF65-F5344CB8AC3E}">
        <p14:creationId xmlns:p14="http://schemas.microsoft.com/office/powerpoint/2010/main" val="260721613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lstStyle/>
          <a:p>
            <a:r>
              <a:rPr lang="en-US" dirty="0">
                <a:solidFill>
                  <a:schemeClr val="accent5">
                    <a:lumMod val="40000"/>
                    <a:lumOff val="60000"/>
                  </a:schemeClr>
                </a:solidFill>
              </a:rPr>
              <a:t>3.1 Boot the Computer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POST, BIOS, CMOS and UEFI</a:t>
            </a:r>
            <a:br>
              <a:rPr lang="en-US" altLang="en-US" sz="1600" dirty="0"/>
            </a:br>
            <a:r>
              <a:rPr lang="en-US" altLang="en-US" dirty="0"/>
              <a:t>Video Demonstration – BIOS – UEFI Menus</a:t>
            </a:r>
          </a:p>
        </p:txBody>
      </p:sp>
      <p:pic>
        <p:nvPicPr>
          <p:cNvPr id="7" name="Picture 6" descr="In this video demonstration, you will learn about the  menus found in a typical UEFI BIOS:&#10;Main screen&#10;Settings&#10;OC&#10;M-Flash&#10;OC Profile&#10;Hardware Monitor&#10;Board Explorer" title="BIOS - UEFI Menus">
            <a:extLst>
              <a:ext uri="{FF2B5EF4-FFF2-40B4-BE49-F238E27FC236}">
                <a16:creationId xmlns:a16="http://schemas.microsoft.com/office/drawing/2014/main" id="{23146AF4-0D00-4D96-837D-4A87402DC586}"/>
              </a:ext>
            </a:extLst>
          </p:cNvPr>
          <p:cNvPicPr>
            <a:picLocks noChangeAspect="1"/>
          </p:cNvPicPr>
          <p:nvPr/>
        </p:nvPicPr>
        <p:blipFill>
          <a:blip r:embed="rId4"/>
          <a:srcRect/>
          <a:stretch/>
        </p:blipFill>
        <p:spPr>
          <a:xfrm>
            <a:off x="1078064" y="886331"/>
            <a:ext cx="6987872" cy="3755698"/>
          </a:xfrm>
          <a:prstGeom prst="rect">
            <a:avLst/>
          </a:prstGeom>
          <a:ln w="25400">
            <a:solidFill>
              <a:schemeClr val="tx1"/>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solidFill>
                  <a:srgbClr val="367187"/>
                </a:solidFill>
              </a:rPr>
              <a:t>POST, BIOS, CMOS and UEFI</a:t>
            </a:r>
            <a:br>
              <a:rPr lang="en-US" altLang="en-US" sz="1600" dirty="0">
                <a:solidFill>
                  <a:srgbClr val="367187"/>
                </a:solidFill>
              </a:rPr>
            </a:br>
            <a:r>
              <a:rPr lang="en-US" altLang="en-US" dirty="0">
                <a:solidFill>
                  <a:srgbClr val="367187"/>
                </a:solidFill>
              </a:rPr>
              <a:t>POST</a:t>
            </a:r>
            <a:endParaRPr lang="en-CA" altLang="en-US" dirty="0"/>
          </a:p>
        </p:txBody>
      </p:sp>
      <p:sp>
        <p:nvSpPr>
          <p:cNvPr id="13315" name="Content Placeholder 2"/>
          <p:cNvSpPr>
            <a:spLocks noGrp="1"/>
          </p:cNvSpPr>
          <p:nvPr>
            <p:ph idx="1"/>
          </p:nvPr>
        </p:nvSpPr>
        <p:spPr>
          <a:xfrm>
            <a:off x="144064" y="884784"/>
            <a:ext cx="8319998" cy="3981248"/>
          </a:xfrm>
        </p:spPr>
        <p:txBody>
          <a:bodyPr/>
          <a:lstStyle/>
          <a:p>
            <a:r>
              <a:rPr lang="en-US" dirty="0"/>
              <a:t>When a computer is booted, the basic input/output system (BIOS) performs a hardware check on the main components of the computer. </a:t>
            </a:r>
          </a:p>
          <a:p>
            <a:pPr lvl="1"/>
            <a:r>
              <a:rPr lang="en-US" dirty="0"/>
              <a:t>This check is called a power-on self-test (POST).</a:t>
            </a:r>
          </a:p>
          <a:p>
            <a:r>
              <a:rPr lang="en-US" dirty="0"/>
              <a:t>If a device is malfunctioning, an error or a beep code alerts the technician of the problem. </a:t>
            </a:r>
          </a:p>
          <a:p>
            <a:r>
              <a:rPr lang="en-US" dirty="0"/>
              <a:t>BIOS manufacturers use different codes to indicate different hardware problems. </a:t>
            </a:r>
          </a:p>
          <a:p>
            <a:pPr lvl="1"/>
            <a:r>
              <a:rPr lang="en-US" dirty="0"/>
              <a:t>Motherboard manufacturers may use different beep codes. </a:t>
            </a:r>
          </a:p>
          <a:p>
            <a:pPr lvl="1"/>
            <a:r>
              <a:rPr lang="en-US" dirty="0"/>
              <a:t>Always consult the motherboard documentation to get the beep codes for your computer.</a:t>
            </a:r>
          </a:p>
          <a:p>
            <a:r>
              <a:rPr lang="en-US" b="1" dirty="0"/>
              <a:t>Installation Tip</a:t>
            </a:r>
            <a:r>
              <a:rPr lang="en-US" dirty="0"/>
              <a:t>: To determine if POST is working properly, remove all of the RAM modules from the computer and power it on. </a:t>
            </a:r>
          </a:p>
          <a:p>
            <a:pPr lvl="1"/>
            <a:r>
              <a:rPr lang="en-US" dirty="0"/>
              <a:t>The computer should emit the beep code for a computer with no RAM installed. </a:t>
            </a:r>
          </a:p>
          <a:p>
            <a:pPr lvl="1"/>
            <a:r>
              <a:rPr lang="en-US" dirty="0"/>
              <a:t>This will not harm the computer.		</a:t>
            </a:r>
          </a:p>
        </p:txBody>
      </p:sp>
    </p:spTree>
    <p:custDataLst>
      <p:tags r:id="rId1"/>
    </p:custDataLst>
    <p:extLst>
      <p:ext uri="{BB962C8B-B14F-4D97-AF65-F5344CB8AC3E}">
        <p14:creationId xmlns:p14="http://schemas.microsoft.com/office/powerpoint/2010/main" val="40083748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solidFill>
                  <a:srgbClr val="367187"/>
                </a:solidFill>
              </a:rPr>
              <a:t>POST, BIOS, CMOS and UEFI</a:t>
            </a:r>
            <a:br>
              <a:rPr lang="en-US" altLang="en-US" sz="1600" dirty="0">
                <a:solidFill>
                  <a:srgbClr val="367187"/>
                </a:solidFill>
              </a:rPr>
            </a:br>
            <a:r>
              <a:rPr lang="en-US" altLang="en-US" dirty="0">
                <a:solidFill>
                  <a:srgbClr val="367187"/>
                </a:solidFill>
              </a:rPr>
              <a:t>BIOS and CMOS</a:t>
            </a:r>
            <a:endParaRPr lang="en-CA" altLang="en-US" dirty="0"/>
          </a:p>
        </p:txBody>
      </p:sp>
      <p:sp>
        <p:nvSpPr>
          <p:cNvPr id="13315" name="Content Placeholder 2"/>
          <p:cNvSpPr>
            <a:spLocks noGrp="1"/>
          </p:cNvSpPr>
          <p:nvPr>
            <p:ph idx="1"/>
          </p:nvPr>
        </p:nvSpPr>
        <p:spPr>
          <a:xfrm>
            <a:off x="144065" y="798944"/>
            <a:ext cx="4925240" cy="4155319"/>
          </a:xfrm>
        </p:spPr>
        <p:txBody>
          <a:bodyPr/>
          <a:lstStyle/>
          <a:p>
            <a:r>
              <a:rPr lang="en-US" dirty="0"/>
              <a:t>All motherboards need a BIOS to operate. </a:t>
            </a:r>
          </a:p>
          <a:p>
            <a:r>
              <a:rPr lang="en-US" dirty="0"/>
              <a:t>BIOS is a ROM chip on the motherboard that contains a small program that controls the communication between the operating system and the hardware.</a:t>
            </a:r>
          </a:p>
          <a:p>
            <a:r>
              <a:rPr lang="en-US" dirty="0"/>
              <a:t>Along with the POST, BIOS also identifies:</a:t>
            </a:r>
          </a:p>
          <a:p>
            <a:pPr lvl="1"/>
            <a:r>
              <a:rPr lang="en-US" dirty="0"/>
              <a:t>Which drives are available</a:t>
            </a:r>
          </a:p>
          <a:p>
            <a:pPr lvl="1"/>
            <a:r>
              <a:rPr lang="en-US" dirty="0"/>
              <a:t>Which drives are bootable</a:t>
            </a:r>
          </a:p>
          <a:p>
            <a:pPr lvl="1"/>
            <a:r>
              <a:rPr lang="en-US" dirty="0"/>
              <a:t>How the memory is configured and when it can be used</a:t>
            </a:r>
          </a:p>
          <a:p>
            <a:pPr lvl="1"/>
            <a:r>
              <a:rPr lang="en-US" dirty="0"/>
              <a:t>How PCIe and PCI expansion slots are configured</a:t>
            </a:r>
          </a:p>
          <a:p>
            <a:pPr lvl="1"/>
            <a:r>
              <a:rPr lang="en-US" dirty="0"/>
              <a:t>How SATA and USB ports are configured</a:t>
            </a:r>
          </a:p>
          <a:p>
            <a:pPr lvl="1"/>
            <a:r>
              <a:rPr lang="en-US" dirty="0"/>
              <a:t>Motherboard power management features</a:t>
            </a:r>
          </a:p>
        </p:txBody>
      </p:sp>
      <p:pic>
        <p:nvPicPr>
          <p:cNvPr id="2" name="Picture 1" descr="This image displays a Complementary Metal Oxide Semiconductor (CMOS) memory chip on a motherboard" title="CMOS">
            <a:extLst>
              <a:ext uri="{FF2B5EF4-FFF2-40B4-BE49-F238E27FC236}">
                <a16:creationId xmlns:a16="http://schemas.microsoft.com/office/drawing/2014/main" id="{E5543639-4460-4B73-9CD5-D7C76EBEABCA}"/>
              </a:ext>
            </a:extLst>
          </p:cNvPr>
          <p:cNvPicPr>
            <a:picLocks noChangeAspect="1"/>
          </p:cNvPicPr>
          <p:nvPr/>
        </p:nvPicPr>
        <p:blipFill>
          <a:blip r:embed="rId4"/>
          <a:srcRect/>
          <a:stretch/>
        </p:blipFill>
        <p:spPr>
          <a:xfrm>
            <a:off x="5179981" y="1434370"/>
            <a:ext cx="3652767" cy="2435178"/>
          </a:xfrm>
          <a:prstGeom prst="rect">
            <a:avLst/>
          </a:prstGeom>
        </p:spPr>
      </p:pic>
    </p:spTree>
    <p:custDataLst>
      <p:tags r:id="rId1"/>
    </p:custDataLst>
    <p:extLst>
      <p:ext uri="{BB962C8B-B14F-4D97-AF65-F5344CB8AC3E}">
        <p14:creationId xmlns:p14="http://schemas.microsoft.com/office/powerpoint/2010/main" val="409700136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a:t>This PowerPoint deck is divided in two parts:</a:t>
            </a:r>
          </a:p>
          <a:p>
            <a:r>
              <a:rPr lang="en-US" dirty="0"/>
              <a:t>Instructor Planning Guide</a:t>
            </a:r>
            <a:endParaRPr lang="en-CA" dirty="0"/>
          </a:p>
          <a:p>
            <a:pPr lvl="1"/>
            <a:r>
              <a:rPr lang="en-CA" dirty="0"/>
              <a:t>Information to help you become familiar with the chapter</a:t>
            </a:r>
          </a:p>
          <a:p>
            <a:pPr lvl="1"/>
            <a:r>
              <a:rPr lang="en-CA" dirty="0"/>
              <a:t>Teaching aids</a:t>
            </a:r>
          </a:p>
          <a:p>
            <a:r>
              <a:rPr lang="en-CA" dirty="0"/>
              <a:t>Instructor Class Presentation</a:t>
            </a:r>
          </a:p>
          <a:p>
            <a:pPr lvl="1"/>
            <a:r>
              <a:rPr lang="en-CA" dirty="0"/>
              <a:t>Optional slides that you can use in the classroom</a:t>
            </a:r>
          </a:p>
          <a:p>
            <a:pPr lvl="1"/>
            <a:r>
              <a:rPr lang="en-CA" dirty="0"/>
              <a:t>Begins on </a:t>
            </a:r>
            <a:r>
              <a:rPr lang="en-CA"/>
              <a:t>slide </a:t>
            </a:r>
            <a:r>
              <a:rPr lang="en-CA" smtClean="0"/>
              <a:t>#13</a:t>
            </a:r>
            <a:endParaRPr lang="en-CA" dirty="0"/>
          </a:p>
          <a:p>
            <a:endParaRPr lang="en-CA" dirty="0"/>
          </a:p>
          <a:p>
            <a:r>
              <a:rPr lang="en-CA" b="1" dirty="0"/>
              <a:t>Note</a:t>
            </a:r>
            <a:r>
              <a:rPr lang="en-CA" dirty="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a:t>Instructor Materials – Chapter 3 Planning Guide</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solidFill>
                  <a:srgbClr val="367187"/>
                </a:solidFill>
              </a:rPr>
              <a:t>POST, BIOS, CMOS and UEFI</a:t>
            </a:r>
            <a:br>
              <a:rPr lang="en-US" altLang="en-US" sz="1600" dirty="0">
                <a:solidFill>
                  <a:srgbClr val="367187"/>
                </a:solidFill>
              </a:rPr>
            </a:br>
            <a:r>
              <a:rPr lang="en-US" altLang="en-US" dirty="0">
                <a:solidFill>
                  <a:srgbClr val="367187"/>
                </a:solidFill>
              </a:rPr>
              <a:t>BIOS and CMOS (Cont.)</a:t>
            </a:r>
            <a:endParaRPr lang="en-CA" altLang="en-US" dirty="0"/>
          </a:p>
        </p:txBody>
      </p:sp>
      <p:sp>
        <p:nvSpPr>
          <p:cNvPr id="13315" name="Content Placeholder 2"/>
          <p:cNvSpPr>
            <a:spLocks noGrp="1"/>
          </p:cNvSpPr>
          <p:nvPr>
            <p:ph idx="1"/>
          </p:nvPr>
        </p:nvSpPr>
        <p:spPr>
          <a:xfrm>
            <a:off x="144065" y="798944"/>
            <a:ext cx="4925240" cy="4155319"/>
          </a:xfrm>
        </p:spPr>
        <p:txBody>
          <a:bodyPr/>
          <a:lstStyle/>
          <a:p>
            <a:r>
              <a:rPr lang="en-US" dirty="0"/>
              <a:t>The motherboard manufacturer saves the motherboard BIOS settings in a Complementary Metal Oxide Semiconductor (CMOS) memory chip.</a:t>
            </a:r>
          </a:p>
          <a:p>
            <a:r>
              <a:rPr lang="en-US" dirty="0"/>
              <a:t>When a computer boots, the BIOS software reads the configured settings stored in CMOS to determine how to configure the hardware.</a:t>
            </a:r>
          </a:p>
          <a:p>
            <a:r>
              <a:rPr lang="en-US" dirty="0"/>
              <a:t>The BIOS settings are retained by CMOS using a battery.</a:t>
            </a:r>
          </a:p>
          <a:p>
            <a:pPr lvl="1"/>
            <a:r>
              <a:rPr lang="en-US" dirty="0"/>
              <a:t>If the battery fails, important settings can be lost.</a:t>
            </a:r>
          </a:p>
          <a:p>
            <a:r>
              <a:rPr lang="en-US" b="1" dirty="0"/>
              <a:t>Installation Tip</a:t>
            </a:r>
            <a:r>
              <a:rPr lang="en-US" dirty="0"/>
              <a:t>: If the computer’s time and date are incorrect, it could indicate that the CMOS battery is bad or is getting very low.</a:t>
            </a:r>
          </a:p>
        </p:txBody>
      </p:sp>
      <p:pic>
        <p:nvPicPr>
          <p:cNvPr id="2" name="Picture 1" descr="This image displays a CMOS battery on a motherboard. The battery is flat and round about an inch in diameter." title="CMOS battery">
            <a:extLst>
              <a:ext uri="{FF2B5EF4-FFF2-40B4-BE49-F238E27FC236}">
                <a16:creationId xmlns:a16="http://schemas.microsoft.com/office/drawing/2014/main" id="{E5543639-4460-4B73-9CD5-D7C76EBEABCA}"/>
              </a:ext>
            </a:extLst>
          </p:cNvPr>
          <p:cNvPicPr>
            <a:picLocks noChangeAspect="1"/>
          </p:cNvPicPr>
          <p:nvPr/>
        </p:nvPicPr>
        <p:blipFill>
          <a:blip r:embed="rId4"/>
          <a:srcRect/>
          <a:stretch/>
        </p:blipFill>
        <p:spPr>
          <a:xfrm>
            <a:off x="5400938" y="1133551"/>
            <a:ext cx="3121545" cy="2876398"/>
          </a:xfrm>
          <a:prstGeom prst="rect">
            <a:avLst/>
          </a:prstGeom>
        </p:spPr>
      </p:pic>
    </p:spTree>
    <p:custDataLst>
      <p:tags r:id="rId1"/>
    </p:custDataLst>
    <p:extLst>
      <p:ext uri="{BB962C8B-B14F-4D97-AF65-F5344CB8AC3E}">
        <p14:creationId xmlns:p14="http://schemas.microsoft.com/office/powerpoint/2010/main" val="33783343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solidFill>
                  <a:srgbClr val="367187"/>
                </a:solidFill>
              </a:rPr>
              <a:t>POST, BIOS, CMOS and UEFI</a:t>
            </a:r>
            <a:br>
              <a:rPr lang="en-US" altLang="en-US" sz="1600" dirty="0">
                <a:solidFill>
                  <a:srgbClr val="367187"/>
                </a:solidFill>
              </a:rPr>
            </a:br>
            <a:r>
              <a:rPr lang="en-US" altLang="en-US" dirty="0" err="1">
                <a:solidFill>
                  <a:srgbClr val="367187"/>
                </a:solidFill>
              </a:rPr>
              <a:t>UEFI</a:t>
            </a:r>
            <a:endParaRPr lang="en-CA" altLang="en-US" dirty="0"/>
          </a:p>
        </p:txBody>
      </p:sp>
      <p:sp>
        <p:nvSpPr>
          <p:cNvPr id="13315" name="Content Placeholder 2"/>
          <p:cNvSpPr>
            <a:spLocks noGrp="1"/>
          </p:cNvSpPr>
          <p:nvPr>
            <p:ph idx="1"/>
          </p:nvPr>
        </p:nvSpPr>
        <p:spPr>
          <a:xfrm>
            <a:off x="144064" y="798944"/>
            <a:ext cx="4251473" cy="4155319"/>
          </a:xfrm>
        </p:spPr>
        <p:txBody>
          <a:bodyPr/>
          <a:lstStyle/>
          <a:p>
            <a:r>
              <a:rPr lang="en-US" dirty="0"/>
              <a:t>Most computers today run Unified Extensible Firmware Interface (UEFI). </a:t>
            </a:r>
          </a:p>
          <a:p>
            <a:r>
              <a:rPr lang="en-US" dirty="0"/>
              <a:t>All new computers come with UEFI, which provides additional features and addresses security issues with legacy BIOS.</a:t>
            </a:r>
          </a:p>
          <a:p>
            <a:r>
              <a:rPr lang="en-US" dirty="0"/>
              <a:t>UEFI can run on 32-bit and 64-bit systems, supports larger boot drives, and includes additional features such as secure boot. </a:t>
            </a:r>
          </a:p>
          <a:p>
            <a:pPr lvl="1"/>
            <a:r>
              <a:rPr lang="en-US" dirty="0"/>
              <a:t>Secure boot ensures your computer boots to your specified operating system. </a:t>
            </a:r>
          </a:p>
          <a:p>
            <a:pPr lvl="1"/>
            <a:r>
              <a:rPr lang="en-US" dirty="0"/>
              <a:t>This helps prevent rootkits from taking over the system. </a:t>
            </a:r>
          </a:p>
        </p:txBody>
      </p:sp>
      <p:pic>
        <p:nvPicPr>
          <p:cNvPr id="2" name="Picture 1" descr="Screen shot of a UEFI BIOS Utility program. The program is displaying information about the computer hardware such as the CPU voltage, the mother board temperature, the CPU fan speed, the DRAM status, and general information about the system like the BIOS version, model of CPU, and type of installed memory." title="UEFI BIOS Utility">
            <a:extLst>
              <a:ext uri="{FF2B5EF4-FFF2-40B4-BE49-F238E27FC236}">
                <a16:creationId xmlns:a16="http://schemas.microsoft.com/office/drawing/2014/main" id="{EF488717-7618-4F86-972E-160D9F06BB0D}"/>
              </a:ext>
            </a:extLst>
          </p:cNvPr>
          <p:cNvPicPr>
            <a:picLocks noChangeAspect="1"/>
          </p:cNvPicPr>
          <p:nvPr/>
        </p:nvPicPr>
        <p:blipFill>
          <a:blip r:embed="rId4"/>
          <a:stretch>
            <a:fillRect/>
          </a:stretch>
        </p:blipFill>
        <p:spPr>
          <a:xfrm>
            <a:off x="4712679" y="1256297"/>
            <a:ext cx="3968717" cy="3002490"/>
          </a:xfrm>
          <a:prstGeom prst="rect">
            <a:avLst/>
          </a:prstGeom>
        </p:spPr>
      </p:pic>
    </p:spTree>
    <p:custDataLst>
      <p:tags r:id="rId1"/>
    </p:custDataLst>
    <p:extLst>
      <p:ext uri="{BB962C8B-B14F-4D97-AF65-F5344CB8AC3E}">
        <p14:creationId xmlns:p14="http://schemas.microsoft.com/office/powerpoint/2010/main" val="129402840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altLang="en-US" sz="1600" dirty="0">
                <a:solidFill>
                  <a:srgbClr val="367187"/>
                </a:solidFill>
              </a:rPr>
              <a:t>POST, BIOS, CMOS and UEFI</a:t>
            </a:r>
            <a:br>
              <a:rPr lang="en-US" altLang="en-US" sz="1600" dirty="0">
                <a:solidFill>
                  <a:srgbClr val="367187"/>
                </a:solidFill>
              </a:rPr>
            </a:br>
            <a:r>
              <a:rPr lang="en-US" altLang="en-US" dirty="0">
                <a:solidFill>
                  <a:srgbClr val="367187"/>
                </a:solidFill>
              </a:rPr>
              <a:t>Lab – Investigate BIOS or UEFI Settings</a:t>
            </a:r>
            <a:endParaRPr lang="en-CA" altLang="en-US" dirty="0"/>
          </a:p>
        </p:txBody>
      </p:sp>
      <p:sp>
        <p:nvSpPr>
          <p:cNvPr id="13315" name="Content Placeholder 2"/>
          <p:cNvSpPr>
            <a:spLocks noGrp="1"/>
          </p:cNvSpPr>
          <p:nvPr>
            <p:ph idx="1"/>
          </p:nvPr>
        </p:nvSpPr>
        <p:spPr>
          <a:xfrm>
            <a:off x="116193" y="1158892"/>
            <a:ext cx="7932431" cy="3516720"/>
          </a:xfrm>
        </p:spPr>
        <p:txBody>
          <a:bodyPr/>
          <a:lstStyle/>
          <a:p>
            <a:pPr marL="142875" lvl="1" indent="0">
              <a:buNone/>
            </a:pPr>
            <a:r>
              <a:rPr lang="en-US" sz="1600" dirty="0"/>
              <a:t>In this lab, you will boot the computer, explore the firmware setup utility program, and change the boot order sequence. </a:t>
            </a:r>
            <a:endParaRPr lang="en-US" sz="1600" dirty="0" smtClean="0"/>
          </a:p>
          <a:p>
            <a:pPr marL="142875" lvl="1" indent="0">
              <a:buNone/>
            </a:pPr>
            <a:endParaRPr lang="en-US" altLang="en-US" sz="1600" dirty="0"/>
          </a:p>
          <a:p>
            <a:pPr marL="142875" lvl="1" indent="0">
              <a:buNone/>
            </a:pPr>
            <a:r>
              <a:rPr lang="en-US" altLang="en-US" sz="1600" dirty="0" smtClean="0"/>
              <a:t>Part 1: Enter BIOS or UEFI</a:t>
            </a:r>
          </a:p>
          <a:p>
            <a:pPr marL="142875" lvl="1" indent="0">
              <a:buNone/>
            </a:pPr>
            <a:r>
              <a:rPr lang="en-US" altLang="en-US" sz="1600" dirty="0" smtClean="0"/>
              <a:t>Part 2: Explore the Settings</a:t>
            </a:r>
            <a:endParaRPr lang="en-US" altLang="en-US" sz="1500" dirty="0"/>
          </a:p>
          <a:p>
            <a:pPr lvl="1">
              <a:buFont typeface="Wingdings" panose="05000000000000000000" pitchFamily="2" charset="2"/>
              <a:buChar char="§"/>
            </a:pPr>
            <a:endParaRPr lang="en-CA" altLang="en-US" dirty="0"/>
          </a:p>
          <a:p>
            <a:pPr lvl="1"/>
            <a:endParaRPr lang="en-CA" altLang="en-US" dirty="0"/>
          </a:p>
          <a:p>
            <a:pPr lvl="1"/>
            <a:endParaRPr lang="en-CA" altLang="en-US" dirty="0"/>
          </a:p>
          <a:p>
            <a:pPr marL="142875" lvl="1" indent="0">
              <a:buNone/>
            </a:pPr>
            <a:endParaRPr lang="en-CA" altLang="en-US" dirty="0"/>
          </a:p>
          <a:p>
            <a:pPr lvl="1"/>
            <a:endParaRPr lang="en-CA" altLang="en-US" dirty="0"/>
          </a:p>
          <a:p>
            <a:pPr lvl="1"/>
            <a:endParaRPr lang="en-CA" altLang="en-US" dirty="0"/>
          </a:p>
        </p:txBody>
      </p:sp>
    </p:spTree>
    <p:custDataLst>
      <p:tags r:id="rId1"/>
    </p:custDataLst>
    <p:extLst>
      <p:ext uri="{BB962C8B-B14F-4D97-AF65-F5344CB8AC3E}">
        <p14:creationId xmlns:p14="http://schemas.microsoft.com/office/powerpoint/2010/main" val="387592940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solidFill>
                  <a:srgbClr val="367187"/>
                </a:solidFill>
              </a:rPr>
              <a:t>BIOS/UEFI Configuration</a:t>
            </a:r>
            <a:br>
              <a:rPr lang="en-US" altLang="en-US" sz="1600" dirty="0">
                <a:solidFill>
                  <a:srgbClr val="367187"/>
                </a:solidFill>
              </a:rPr>
            </a:br>
            <a:r>
              <a:rPr lang="en-US" altLang="en-US" dirty="0">
                <a:solidFill>
                  <a:srgbClr val="367187"/>
                </a:solidFill>
              </a:rPr>
              <a:t>Video Demonstration – Configure BIOS – UEFI Settings</a:t>
            </a:r>
            <a:endParaRPr lang="en-CA" altLang="en-US" dirty="0"/>
          </a:p>
        </p:txBody>
      </p:sp>
      <p:pic>
        <p:nvPicPr>
          <p:cNvPr id="7" name="Picture 6" descr="In this video demonstration, you will learn about configuring typical UEFI BIOS settings:&#10;Boot Options&#10;Security Settings&#10;Interface Configurations&#10;Firmware Backup and Update Tool" title="Configure BIOS - UEFI Settings">
            <a:extLst>
              <a:ext uri="{FF2B5EF4-FFF2-40B4-BE49-F238E27FC236}">
                <a16:creationId xmlns:a16="http://schemas.microsoft.com/office/drawing/2014/main" id="{40084516-4A43-4C22-8B77-BB2126702F56}"/>
              </a:ext>
            </a:extLst>
          </p:cNvPr>
          <p:cNvPicPr>
            <a:picLocks noChangeAspect="1"/>
          </p:cNvPicPr>
          <p:nvPr/>
        </p:nvPicPr>
        <p:blipFill>
          <a:blip r:embed="rId4"/>
          <a:srcRect/>
          <a:stretch/>
        </p:blipFill>
        <p:spPr>
          <a:xfrm>
            <a:off x="1116624" y="856094"/>
            <a:ext cx="6570286" cy="3839871"/>
          </a:xfrm>
          <a:prstGeom prst="rect">
            <a:avLst/>
          </a:prstGeom>
          <a:ln w="25400">
            <a:solidFill>
              <a:schemeClr val="tx1"/>
            </a:solidFill>
          </a:ln>
        </p:spPr>
      </p:pic>
    </p:spTree>
    <p:custDataLst>
      <p:tags r:id="rId1"/>
    </p:custDataLst>
    <p:extLst>
      <p:ext uri="{BB962C8B-B14F-4D97-AF65-F5344CB8AC3E}">
        <p14:creationId xmlns:p14="http://schemas.microsoft.com/office/powerpoint/2010/main" val="162189376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solidFill>
                  <a:srgbClr val="367187"/>
                </a:solidFill>
              </a:rPr>
              <a:t>BIOS/UEFI Configuration</a:t>
            </a:r>
            <a:br>
              <a:rPr lang="en-US" altLang="en-US" sz="1600" dirty="0">
                <a:solidFill>
                  <a:srgbClr val="367187"/>
                </a:solidFill>
              </a:rPr>
            </a:br>
            <a:r>
              <a:rPr lang="en-US" altLang="en-US" dirty="0">
                <a:solidFill>
                  <a:srgbClr val="367187"/>
                </a:solidFill>
              </a:rPr>
              <a:t>BIOS and UEFI Security</a:t>
            </a:r>
            <a:endParaRPr lang="en-CA" altLang="en-US" dirty="0"/>
          </a:p>
        </p:txBody>
      </p:sp>
      <p:sp>
        <p:nvSpPr>
          <p:cNvPr id="13315" name="Content Placeholder 2"/>
          <p:cNvSpPr>
            <a:spLocks noGrp="1"/>
          </p:cNvSpPr>
          <p:nvPr>
            <p:ph idx="1"/>
          </p:nvPr>
        </p:nvSpPr>
        <p:spPr>
          <a:xfrm>
            <a:off x="144064" y="798944"/>
            <a:ext cx="8835813" cy="2868181"/>
          </a:xfrm>
        </p:spPr>
        <p:txBody>
          <a:bodyPr/>
          <a:lstStyle/>
          <a:p>
            <a:r>
              <a:rPr lang="en-US" dirty="0"/>
              <a:t>The legacy BIOS supports some security features to protect the BIOS setting, however UEFI adds additional security features. </a:t>
            </a:r>
          </a:p>
          <a:p>
            <a:r>
              <a:rPr lang="en-US" dirty="0"/>
              <a:t>Some common security features found in the BIOS/UEFI systems includes:</a:t>
            </a:r>
          </a:p>
          <a:p>
            <a:pPr lvl="1"/>
            <a:r>
              <a:rPr lang="en-US" b="1" dirty="0"/>
              <a:t>Passwords</a:t>
            </a:r>
            <a:r>
              <a:rPr lang="en-US" dirty="0"/>
              <a:t> - Passwords allow for different levels of access to the BIOS settings. </a:t>
            </a:r>
          </a:p>
          <a:p>
            <a:pPr lvl="1"/>
            <a:r>
              <a:rPr lang="en-US" b="1" dirty="0"/>
              <a:t>Drive encryption</a:t>
            </a:r>
            <a:r>
              <a:rPr lang="en-US" dirty="0"/>
              <a:t> - A hard drive can be encrypted to prevent data theft. </a:t>
            </a:r>
          </a:p>
          <a:p>
            <a:pPr lvl="1"/>
            <a:r>
              <a:rPr lang="en-US" b="1" dirty="0" err="1"/>
              <a:t>LoJack</a:t>
            </a:r>
            <a:r>
              <a:rPr lang="en-US" dirty="0"/>
              <a:t> – This is a security feature that allows the owner to locate, lock, and delete the device.</a:t>
            </a:r>
          </a:p>
          <a:p>
            <a:pPr lvl="1"/>
            <a:r>
              <a:rPr lang="en-US" b="1" dirty="0"/>
              <a:t>Trusted Platform Module (TPM)</a:t>
            </a:r>
            <a:r>
              <a:rPr lang="en-US" dirty="0"/>
              <a:t> – This is a chip designed to secure hardware by storing encryption keys, digital certificates, passwords, and data. </a:t>
            </a:r>
          </a:p>
          <a:p>
            <a:pPr lvl="1"/>
            <a:r>
              <a:rPr lang="en-US" b="1" dirty="0"/>
              <a:t>Secure</a:t>
            </a:r>
            <a:r>
              <a:rPr lang="en-US" dirty="0"/>
              <a:t> </a:t>
            </a:r>
            <a:r>
              <a:rPr lang="en-US" b="1" dirty="0"/>
              <a:t>boot</a:t>
            </a:r>
            <a:r>
              <a:rPr lang="en-US" dirty="0"/>
              <a:t> - Secure Boot is a UEFI security standard that ensures that a computer only boots an OS that is trusted by the motherboard manufacturer. </a:t>
            </a:r>
          </a:p>
        </p:txBody>
      </p:sp>
      <p:pic>
        <p:nvPicPr>
          <p:cNvPr id="2" name="Picture 1" descr="This is a chart of BIOS security access levels and level destriptions. The full access level means all screens and display settings are available, except the supervisor password. The Limited access level means changes can be made to certain settings only, for example, the time and date. The view only access level means all screens are available, but no settings can be changed. The no access level means no access is provided to the BIOS setup utility. " title="Access levels"/>
          <p:cNvPicPr>
            <a:picLocks noChangeAspect="1"/>
          </p:cNvPicPr>
          <p:nvPr/>
        </p:nvPicPr>
        <p:blipFill>
          <a:blip r:embed="rId4"/>
          <a:stretch>
            <a:fillRect/>
          </a:stretch>
        </p:blipFill>
        <p:spPr>
          <a:xfrm>
            <a:off x="3101567" y="3773163"/>
            <a:ext cx="5724525" cy="1181100"/>
          </a:xfrm>
          <a:prstGeom prst="rect">
            <a:avLst/>
          </a:prstGeom>
        </p:spPr>
      </p:pic>
    </p:spTree>
    <p:custDataLst>
      <p:tags r:id="rId1"/>
    </p:custDataLst>
    <p:extLst>
      <p:ext uri="{BB962C8B-B14F-4D97-AF65-F5344CB8AC3E}">
        <p14:creationId xmlns:p14="http://schemas.microsoft.com/office/powerpoint/2010/main" val="199753170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solidFill>
                  <a:srgbClr val="367187"/>
                </a:solidFill>
              </a:rPr>
              <a:t>BIOS/UEFI Configuration</a:t>
            </a:r>
            <a:br>
              <a:rPr lang="en-US" altLang="en-US" sz="1600" dirty="0">
                <a:solidFill>
                  <a:srgbClr val="367187"/>
                </a:solidFill>
              </a:rPr>
            </a:br>
            <a:r>
              <a:rPr lang="en-US" altLang="en-US" dirty="0">
                <a:solidFill>
                  <a:srgbClr val="367187"/>
                </a:solidFill>
              </a:rPr>
              <a:t>Update the Firmware</a:t>
            </a:r>
            <a:endParaRPr lang="en-CA" altLang="en-US" dirty="0"/>
          </a:p>
        </p:txBody>
      </p:sp>
      <p:sp>
        <p:nvSpPr>
          <p:cNvPr id="13315" name="Content Placeholder 2"/>
          <p:cNvSpPr>
            <a:spLocks noGrp="1"/>
          </p:cNvSpPr>
          <p:nvPr>
            <p:ph idx="1"/>
          </p:nvPr>
        </p:nvSpPr>
        <p:spPr>
          <a:xfrm>
            <a:off x="144064" y="798944"/>
            <a:ext cx="8835813" cy="4155319"/>
          </a:xfrm>
        </p:spPr>
        <p:txBody>
          <a:bodyPr/>
          <a:lstStyle/>
          <a:p>
            <a:r>
              <a:rPr lang="en-US" dirty="0"/>
              <a:t>Motherboard manufacturers may publish updated BIOS versions to provide enhancements to system stability, compatibility, and performance. </a:t>
            </a:r>
          </a:p>
          <a:p>
            <a:r>
              <a:rPr lang="en-US" dirty="0"/>
              <a:t>Early computer BIOS information was contained in ROM chips and to upgrade the BIOS information, the ROM chip had to be physically replaced.</a:t>
            </a:r>
          </a:p>
          <a:p>
            <a:r>
              <a:rPr lang="en-US" dirty="0"/>
              <a:t>Modern BIOS chips are Electronically Erasable Programmable Read Only Memory (EEPROM) which can be upgraded by the user without opening the computer case. </a:t>
            </a:r>
          </a:p>
          <a:p>
            <a:pPr lvl="1"/>
            <a:r>
              <a:rPr lang="en-US" dirty="0"/>
              <a:t>This is called “flashing the BIOS”.</a:t>
            </a:r>
          </a:p>
          <a:p>
            <a:r>
              <a:rPr lang="en-US" dirty="0"/>
              <a:t>To download a new BIOS, consult the manufacturer’s website and follow the recommended installation procedures.</a:t>
            </a:r>
          </a:p>
        </p:txBody>
      </p:sp>
    </p:spTree>
    <p:custDataLst>
      <p:tags r:id="rId1"/>
    </p:custDataLst>
    <p:extLst>
      <p:ext uri="{BB962C8B-B14F-4D97-AF65-F5344CB8AC3E}">
        <p14:creationId xmlns:p14="http://schemas.microsoft.com/office/powerpoint/2010/main" val="112762616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sz="1600" dirty="0">
                <a:latin typeface="Arial" charset="0"/>
              </a:rPr>
              <a:t>BIOS/UEFI Configuration</a:t>
            </a:r>
            <a:r>
              <a:rPr lang="en-US" altLang="en-US" sz="1600" dirty="0">
                <a:solidFill>
                  <a:srgbClr val="367187"/>
                </a:solidFill>
              </a:rPr>
              <a:t/>
            </a:r>
            <a:br>
              <a:rPr lang="en-US" altLang="en-US" sz="1600" dirty="0">
                <a:solidFill>
                  <a:srgbClr val="367187"/>
                </a:solidFill>
              </a:rPr>
            </a:br>
            <a:r>
              <a:rPr lang="en-US" altLang="en-US" dirty="0">
                <a:solidFill>
                  <a:srgbClr val="367187"/>
                </a:solidFill>
              </a:rPr>
              <a:t>Lab – </a:t>
            </a:r>
            <a:r>
              <a:rPr lang="en-US" dirty="0">
                <a:latin typeface="Arial" charset="0"/>
              </a:rPr>
              <a:t>Search for BIOS or UEFI Firmware Updates</a:t>
            </a:r>
            <a:endParaRPr lang="en-CA" altLang="en-US" dirty="0"/>
          </a:p>
        </p:txBody>
      </p:sp>
      <p:sp>
        <p:nvSpPr>
          <p:cNvPr id="13315" name="Content Placeholder 2"/>
          <p:cNvSpPr>
            <a:spLocks noGrp="1"/>
          </p:cNvSpPr>
          <p:nvPr>
            <p:ph idx="1"/>
          </p:nvPr>
        </p:nvSpPr>
        <p:spPr>
          <a:xfrm>
            <a:off x="116194" y="1158892"/>
            <a:ext cx="8303906" cy="3516720"/>
          </a:xfrm>
        </p:spPr>
        <p:txBody>
          <a:bodyPr/>
          <a:lstStyle/>
          <a:p>
            <a:pPr marL="142875" lvl="1" indent="0">
              <a:buNone/>
            </a:pPr>
            <a:r>
              <a:rPr lang="en-US" dirty="0"/>
              <a:t>In this lab, you will identify the current BIOS or UEFI version and then search for BIOS or UEFI update files.</a:t>
            </a:r>
            <a:endParaRPr lang="en-US" altLang="en-US" sz="1500" dirty="0"/>
          </a:p>
          <a:p>
            <a:pPr lvl="1">
              <a:buFont typeface="Wingdings" panose="05000000000000000000" pitchFamily="2" charset="2"/>
              <a:buChar char="§"/>
            </a:pPr>
            <a:endParaRPr lang="en-CA" altLang="en-US" dirty="0"/>
          </a:p>
          <a:p>
            <a:pPr lvl="1"/>
            <a:endParaRPr lang="en-CA" altLang="en-US" dirty="0"/>
          </a:p>
          <a:p>
            <a:pPr lvl="1"/>
            <a:endParaRPr lang="en-CA" altLang="en-US" dirty="0"/>
          </a:p>
          <a:p>
            <a:pPr marL="142875" lvl="1" indent="0">
              <a:buNone/>
            </a:pPr>
            <a:endParaRPr lang="en-CA" altLang="en-US" dirty="0"/>
          </a:p>
          <a:p>
            <a:pPr lvl="1"/>
            <a:endParaRPr lang="en-CA" altLang="en-US" dirty="0"/>
          </a:p>
          <a:p>
            <a:pPr lvl="1"/>
            <a:endParaRPr lang="en-CA" altLang="en-US" dirty="0"/>
          </a:p>
        </p:txBody>
      </p:sp>
    </p:spTree>
    <p:custDataLst>
      <p:tags r:id="rId1"/>
    </p:custDataLst>
    <p:extLst>
      <p:ext uri="{BB962C8B-B14F-4D97-AF65-F5344CB8AC3E}">
        <p14:creationId xmlns:p14="http://schemas.microsoft.com/office/powerpoint/2010/main" val="423347253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sz="1600" dirty="0">
                <a:latin typeface="Arial" charset="0"/>
              </a:rPr>
              <a:t>BIOS/UEFI Configuration</a:t>
            </a:r>
            <a:r>
              <a:rPr lang="en-US" altLang="en-US" sz="1600" dirty="0">
                <a:solidFill>
                  <a:srgbClr val="367187"/>
                </a:solidFill>
              </a:rPr>
              <a:t/>
            </a:r>
            <a:br>
              <a:rPr lang="en-US" altLang="en-US" sz="1600" dirty="0">
                <a:solidFill>
                  <a:srgbClr val="367187"/>
                </a:solidFill>
              </a:rPr>
            </a:br>
            <a:r>
              <a:rPr lang="en-US" altLang="en-US" dirty="0">
                <a:solidFill>
                  <a:srgbClr val="367187"/>
                </a:solidFill>
              </a:rPr>
              <a:t>Lab – </a:t>
            </a:r>
            <a:r>
              <a:rPr lang="en-US" dirty="0">
                <a:latin typeface="Arial" charset="0"/>
              </a:rPr>
              <a:t>Install Windows</a:t>
            </a:r>
            <a:endParaRPr lang="en-CA" altLang="en-US" dirty="0"/>
          </a:p>
        </p:txBody>
      </p:sp>
      <p:sp>
        <p:nvSpPr>
          <p:cNvPr id="13315" name="Content Placeholder 2"/>
          <p:cNvSpPr>
            <a:spLocks noGrp="1"/>
          </p:cNvSpPr>
          <p:nvPr>
            <p:ph idx="1"/>
          </p:nvPr>
        </p:nvSpPr>
        <p:spPr>
          <a:xfrm>
            <a:off x="116194" y="1168417"/>
            <a:ext cx="4219932" cy="3516720"/>
          </a:xfrm>
        </p:spPr>
        <p:txBody>
          <a:bodyPr/>
          <a:lstStyle/>
          <a:p>
            <a:pPr marL="142875" lvl="1" indent="0">
              <a:buNone/>
            </a:pPr>
            <a:r>
              <a:rPr lang="en-US" dirty="0"/>
              <a:t>In this lab, you will install Windows 10.</a:t>
            </a:r>
            <a:endParaRPr lang="en-CA" altLang="en-US" dirty="0"/>
          </a:p>
          <a:p>
            <a:pPr lvl="1"/>
            <a:endParaRPr lang="en-CA" altLang="en-US" dirty="0"/>
          </a:p>
          <a:p>
            <a:pPr lvl="1"/>
            <a:endParaRPr lang="en-CA" altLang="en-US" dirty="0"/>
          </a:p>
          <a:p>
            <a:pPr marL="142875" lvl="1" indent="0">
              <a:buNone/>
            </a:pPr>
            <a:endParaRPr lang="en-CA" altLang="en-US" dirty="0"/>
          </a:p>
          <a:p>
            <a:pPr lvl="1"/>
            <a:endParaRPr lang="en-CA" altLang="en-US" dirty="0"/>
          </a:p>
          <a:p>
            <a:pPr lvl="1"/>
            <a:endParaRPr lang="en-CA" altLang="en-US" dirty="0"/>
          </a:p>
        </p:txBody>
      </p:sp>
    </p:spTree>
    <p:custDataLst>
      <p:tags r:id="rId1"/>
    </p:custDataLst>
    <p:extLst>
      <p:ext uri="{BB962C8B-B14F-4D97-AF65-F5344CB8AC3E}">
        <p14:creationId xmlns:p14="http://schemas.microsoft.com/office/powerpoint/2010/main" val="40968539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sz="1600" dirty="0">
                <a:latin typeface="Arial" charset="0"/>
              </a:rPr>
              <a:t>BIOS/UEFI Configuration</a:t>
            </a:r>
            <a:r>
              <a:rPr lang="en-US" altLang="en-US" sz="1600" dirty="0">
                <a:solidFill>
                  <a:srgbClr val="367187"/>
                </a:solidFill>
              </a:rPr>
              <a:t/>
            </a:r>
            <a:br>
              <a:rPr lang="en-US" altLang="en-US" sz="1600" dirty="0">
                <a:solidFill>
                  <a:srgbClr val="367187"/>
                </a:solidFill>
              </a:rPr>
            </a:br>
            <a:r>
              <a:rPr lang="en-US" altLang="en-US" dirty="0">
                <a:solidFill>
                  <a:srgbClr val="367187"/>
                </a:solidFill>
              </a:rPr>
              <a:t>Lab – </a:t>
            </a:r>
            <a:r>
              <a:rPr lang="en-US" dirty="0">
                <a:latin typeface="Arial" charset="0"/>
              </a:rPr>
              <a:t>Install Third-Party Software in Windows</a:t>
            </a:r>
            <a:endParaRPr lang="en-CA" altLang="en-US" dirty="0"/>
          </a:p>
        </p:txBody>
      </p:sp>
      <p:sp>
        <p:nvSpPr>
          <p:cNvPr id="7" name="Content Placeholder 2"/>
          <p:cNvSpPr>
            <a:spLocks noGrp="1"/>
          </p:cNvSpPr>
          <p:nvPr>
            <p:ph idx="1"/>
          </p:nvPr>
        </p:nvSpPr>
        <p:spPr>
          <a:xfrm>
            <a:off x="116194" y="1168417"/>
            <a:ext cx="8189606" cy="3516720"/>
          </a:xfrm>
        </p:spPr>
        <p:txBody>
          <a:bodyPr/>
          <a:lstStyle/>
          <a:p>
            <a:pPr marL="142875" lvl="1" indent="0">
              <a:buNone/>
            </a:pPr>
            <a:r>
              <a:rPr lang="en-US" dirty="0"/>
              <a:t>In this lab, you will install and remove a third-party software application supplied by your instructor. You will install the Packet Tracer Windows </a:t>
            </a:r>
            <a:r>
              <a:rPr lang="en-US" dirty="0" smtClean="0"/>
              <a:t>application.</a:t>
            </a:r>
            <a:endParaRPr lang="en-CA" altLang="en-US" dirty="0"/>
          </a:p>
          <a:p>
            <a:pPr lvl="1"/>
            <a:endParaRPr lang="en-CA" altLang="en-US" dirty="0"/>
          </a:p>
          <a:p>
            <a:pPr marL="142875" lvl="1" indent="0">
              <a:buNone/>
            </a:pPr>
            <a:endParaRPr lang="en-CA" altLang="en-US" dirty="0"/>
          </a:p>
          <a:p>
            <a:pPr lvl="1"/>
            <a:endParaRPr lang="en-CA" altLang="en-US" dirty="0"/>
          </a:p>
          <a:p>
            <a:pPr lvl="1"/>
            <a:endParaRPr lang="en-CA" altLang="en-US" dirty="0"/>
          </a:p>
        </p:txBody>
      </p:sp>
    </p:spTree>
    <p:custDataLst>
      <p:tags r:id="rId1"/>
    </p:custDataLst>
    <p:extLst>
      <p:ext uri="{BB962C8B-B14F-4D97-AF65-F5344CB8AC3E}">
        <p14:creationId xmlns:p14="http://schemas.microsoft.com/office/powerpoint/2010/main" val="223255024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lstStyle/>
          <a:p>
            <a:r>
              <a:rPr lang="en-US" dirty="0">
                <a:solidFill>
                  <a:schemeClr val="accent5">
                    <a:lumMod val="40000"/>
                    <a:lumOff val="60000"/>
                  </a:schemeClr>
                </a:solidFill>
              </a:rPr>
              <a:t>3.2 Electrical Power</a:t>
            </a:r>
          </a:p>
        </p:txBody>
      </p:sp>
    </p:spTree>
    <p:custDataLst>
      <p:tags r:id="rId1"/>
    </p:custDataLst>
    <p:extLst>
      <p:ext uri="{BB962C8B-B14F-4D97-AF65-F5344CB8AC3E}">
        <p14:creationId xmlns:p14="http://schemas.microsoft.com/office/powerpoint/2010/main" val="26605114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Chapter 3: Advanced Computer Hardware</a:t>
            </a:r>
          </a:p>
        </p:txBody>
      </p:sp>
      <p:sp>
        <p:nvSpPr>
          <p:cNvPr id="3" name="Rectangle 2"/>
          <p:cNvSpPr/>
          <p:nvPr/>
        </p:nvSpPr>
        <p:spPr>
          <a:xfrm>
            <a:off x="628650" y="3436035"/>
            <a:ext cx="4572000" cy="369332"/>
          </a:xfrm>
          <a:prstGeom prst="rect">
            <a:avLst/>
          </a:prstGeom>
        </p:spPr>
        <p:txBody>
          <a:bodyPr>
            <a:spAutoFit/>
          </a:bodyPr>
          <a:lstStyle/>
          <a:p>
            <a:r>
              <a:rPr lang="en-US" b="1" dirty="0">
                <a:solidFill>
                  <a:schemeClr val="bg2">
                    <a:lumMod val="40000"/>
                    <a:lumOff val="60000"/>
                  </a:schemeClr>
                </a:solidFill>
              </a:rPr>
              <a:t>IT Essentials 7.0 Planning Guide</a:t>
            </a:r>
          </a:p>
        </p:txBody>
      </p:sp>
    </p:spTree>
    <p:custDataLst>
      <p:tags r:id="rId1"/>
    </p:custDataLst>
    <p:extLst>
      <p:ext uri="{BB962C8B-B14F-4D97-AF65-F5344CB8AC3E}">
        <p14:creationId xmlns:p14="http://schemas.microsoft.com/office/powerpoint/2010/main" val="914249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Wattage and Voltage</a:t>
            </a:r>
            <a:br>
              <a:rPr lang="en-US" sz="1600" dirty="0">
                <a:latin typeface="Arial" charset="0"/>
              </a:rPr>
            </a:br>
            <a:r>
              <a:rPr lang="en-US" dirty="0">
                <a:latin typeface="Arial" charset="0"/>
              </a:rPr>
              <a:t>Wattage and Voltage</a:t>
            </a:r>
            <a:endParaRPr lang="en-CA" altLang="en-US" dirty="0"/>
          </a:p>
        </p:txBody>
      </p:sp>
      <p:sp>
        <p:nvSpPr>
          <p:cNvPr id="13315" name="Content Placeholder 2"/>
          <p:cNvSpPr>
            <a:spLocks noGrp="1"/>
          </p:cNvSpPr>
          <p:nvPr>
            <p:ph idx="1"/>
          </p:nvPr>
        </p:nvSpPr>
        <p:spPr>
          <a:xfrm>
            <a:off x="144064" y="798944"/>
            <a:ext cx="8777198" cy="4155319"/>
          </a:xfrm>
        </p:spPr>
        <p:txBody>
          <a:bodyPr/>
          <a:lstStyle/>
          <a:p>
            <a:r>
              <a:rPr lang="en-US" dirty="0"/>
              <a:t>There are four basic units of electricity that a computer technician must know:</a:t>
            </a:r>
          </a:p>
          <a:p>
            <a:pPr lvl="1"/>
            <a:r>
              <a:rPr lang="en-US" b="1" dirty="0"/>
              <a:t>Voltage (V)</a:t>
            </a:r>
            <a:r>
              <a:rPr lang="en-US" dirty="0"/>
              <a:t> – Measured in Volts (V) – The measure of work required to move a charge.</a:t>
            </a:r>
          </a:p>
          <a:p>
            <a:pPr lvl="1"/>
            <a:r>
              <a:rPr lang="en-US" b="1" dirty="0"/>
              <a:t>Current (I)</a:t>
            </a:r>
            <a:r>
              <a:rPr lang="en-US" dirty="0"/>
              <a:t> – Measured in Amperes(A) – The measure of the amount of electrons moving through a circuit per second.</a:t>
            </a:r>
          </a:p>
          <a:p>
            <a:pPr lvl="1"/>
            <a:r>
              <a:rPr lang="en-US" b="1" dirty="0"/>
              <a:t>Resistance (R)</a:t>
            </a:r>
            <a:r>
              <a:rPr lang="en-US" dirty="0"/>
              <a:t> – Measured in Ohms (O) – Refers to the opposition to the flow of current in a circuit.</a:t>
            </a:r>
          </a:p>
          <a:p>
            <a:pPr lvl="1"/>
            <a:r>
              <a:rPr lang="en-US" b="1" dirty="0"/>
              <a:t>Power (P)</a:t>
            </a:r>
            <a:r>
              <a:rPr lang="en-US" dirty="0"/>
              <a:t> – Measured in Watts (W) –The measure of the work required to move electrons through a circuit multiplied by the # of electrons going through the circuit per second.</a:t>
            </a:r>
          </a:p>
          <a:p>
            <a:r>
              <a:rPr lang="en-US" dirty="0"/>
              <a:t>A basic equation, known as Ohm's Law, expresses how voltage is equal to the current multiplied by the resistance: </a:t>
            </a:r>
            <a:r>
              <a:rPr lang="en-US" b="1" dirty="0"/>
              <a:t>V = IR</a:t>
            </a:r>
            <a:r>
              <a:rPr lang="en-US" dirty="0"/>
              <a:t>. </a:t>
            </a:r>
          </a:p>
          <a:p>
            <a:r>
              <a:rPr lang="en-US" dirty="0"/>
              <a:t>In an electrical system, power is equal to the voltage multiplied by the current: </a:t>
            </a:r>
            <a:r>
              <a:rPr lang="en-US" b="1" dirty="0"/>
              <a:t>P = VI</a:t>
            </a:r>
            <a:r>
              <a:rPr lang="en-US" dirty="0"/>
              <a:t>.</a:t>
            </a:r>
          </a:p>
        </p:txBody>
      </p:sp>
    </p:spTree>
    <p:custDataLst>
      <p:tags r:id="rId1"/>
    </p:custDataLst>
    <p:extLst>
      <p:ext uri="{BB962C8B-B14F-4D97-AF65-F5344CB8AC3E}">
        <p14:creationId xmlns:p14="http://schemas.microsoft.com/office/powerpoint/2010/main" val="234732227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Wattage and Voltage</a:t>
            </a:r>
            <a:br>
              <a:rPr lang="en-US" sz="1600" dirty="0">
                <a:latin typeface="Arial" charset="0"/>
              </a:rPr>
            </a:br>
            <a:r>
              <a:rPr lang="en-US" dirty="0">
                <a:latin typeface="Arial" charset="0"/>
              </a:rPr>
              <a:t>Power Supply Voltage Settings</a:t>
            </a:r>
            <a:endParaRPr lang="en-CA" altLang="en-US" dirty="0"/>
          </a:p>
        </p:txBody>
      </p:sp>
      <p:sp>
        <p:nvSpPr>
          <p:cNvPr id="13315" name="Content Placeholder 2"/>
          <p:cNvSpPr>
            <a:spLocks noGrp="1"/>
          </p:cNvSpPr>
          <p:nvPr>
            <p:ph idx="1"/>
          </p:nvPr>
        </p:nvSpPr>
        <p:spPr>
          <a:xfrm>
            <a:off x="144063" y="798944"/>
            <a:ext cx="5354059" cy="4155319"/>
          </a:xfrm>
        </p:spPr>
        <p:txBody>
          <a:bodyPr/>
          <a:lstStyle/>
          <a:p>
            <a:r>
              <a:rPr lang="en-US" dirty="0"/>
              <a:t>On the back of some power supplies is a small switch called the voltage selector switch.</a:t>
            </a:r>
          </a:p>
          <a:p>
            <a:pPr lvl="1"/>
            <a:r>
              <a:rPr lang="en-US" dirty="0"/>
              <a:t>This switch sets the input voltage to the power supply to either 110V / 115V or 220V / 230V.</a:t>
            </a:r>
          </a:p>
          <a:p>
            <a:pPr lvl="1"/>
            <a:r>
              <a:rPr lang="en-US" dirty="0"/>
              <a:t>A power supply with this switch is called a dual voltage power supply. </a:t>
            </a:r>
          </a:p>
          <a:p>
            <a:pPr lvl="1"/>
            <a:r>
              <a:rPr lang="en-US" dirty="0"/>
              <a:t>If a power supply does not have this switch, it automatically detects and sets the correct voltage.</a:t>
            </a:r>
          </a:p>
          <a:p>
            <a:r>
              <a:rPr lang="en-US" dirty="0"/>
              <a:t>The correct voltage setting is determined by the country where the power supply is used. </a:t>
            </a:r>
          </a:p>
        </p:txBody>
      </p:sp>
      <p:pic>
        <p:nvPicPr>
          <p:cNvPr id="2" name="Picture 1" descr="Image of a dual voltage power supply which shows the back of the power supply. The back of the power supply has a voltage selection switch, a power on/off switch, and the power cord recepticle." title="Dual voltage power supply">
            <a:extLst>
              <a:ext uri="{FF2B5EF4-FFF2-40B4-BE49-F238E27FC236}">
                <a16:creationId xmlns:a16="http://schemas.microsoft.com/office/drawing/2014/main" id="{531E3806-8418-41FF-BC04-2973867D0FB0}"/>
              </a:ext>
            </a:extLst>
          </p:cNvPr>
          <p:cNvPicPr>
            <a:picLocks noChangeAspect="1"/>
          </p:cNvPicPr>
          <p:nvPr/>
        </p:nvPicPr>
        <p:blipFill>
          <a:blip r:embed="rId4"/>
          <a:stretch>
            <a:fillRect/>
          </a:stretch>
        </p:blipFill>
        <p:spPr>
          <a:xfrm>
            <a:off x="5717345" y="1740819"/>
            <a:ext cx="2630759" cy="1494750"/>
          </a:xfrm>
          <a:prstGeom prst="rect">
            <a:avLst/>
          </a:prstGeom>
          <a:ln w="25400">
            <a:solidFill>
              <a:schemeClr val="tx1"/>
            </a:solidFill>
          </a:ln>
        </p:spPr>
      </p:pic>
    </p:spTree>
    <p:custDataLst>
      <p:tags r:id="rId1"/>
    </p:custDataLst>
    <p:extLst>
      <p:ext uri="{BB962C8B-B14F-4D97-AF65-F5344CB8AC3E}">
        <p14:creationId xmlns:p14="http://schemas.microsoft.com/office/powerpoint/2010/main" val="251374109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sz="1600" dirty="0">
                <a:latin typeface="Arial" charset="0"/>
              </a:rPr>
              <a:t>Wattage and Voltage</a:t>
            </a:r>
            <a:r>
              <a:rPr lang="en-US" altLang="en-US" sz="1600" dirty="0">
                <a:solidFill>
                  <a:srgbClr val="367187"/>
                </a:solidFill>
              </a:rPr>
              <a:t/>
            </a:r>
            <a:br>
              <a:rPr lang="en-US" altLang="en-US" sz="1600" dirty="0">
                <a:solidFill>
                  <a:srgbClr val="367187"/>
                </a:solidFill>
              </a:rPr>
            </a:br>
            <a:r>
              <a:rPr lang="en-US" altLang="en-US" dirty="0">
                <a:solidFill>
                  <a:srgbClr val="367187"/>
                </a:solidFill>
              </a:rPr>
              <a:t>Lab – </a:t>
            </a:r>
            <a:r>
              <a:rPr lang="en-US" dirty="0">
                <a:latin typeface="Arial" charset="0"/>
              </a:rPr>
              <a:t>Ohm’s Law</a:t>
            </a:r>
            <a:endParaRPr lang="en-CA" altLang="en-US" dirty="0"/>
          </a:p>
        </p:txBody>
      </p:sp>
      <p:sp>
        <p:nvSpPr>
          <p:cNvPr id="13315" name="Content Placeholder 2"/>
          <p:cNvSpPr>
            <a:spLocks noGrp="1"/>
          </p:cNvSpPr>
          <p:nvPr>
            <p:ph idx="1"/>
          </p:nvPr>
        </p:nvSpPr>
        <p:spPr>
          <a:xfrm>
            <a:off x="116194" y="1158892"/>
            <a:ext cx="8056256" cy="3516720"/>
          </a:xfrm>
        </p:spPr>
        <p:txBody>
          <a:bodyPr/>
          <a:lstStyle/>
          <a:p>
            <a:pPr marL="142875" lvl="1" indent="0">
              <a:buNone/>
            </a:pPr>
            <a:r>
              <a:rPr lang="en-US" dirty="0" smtClean="0"/>
              <a:t>In </a:t>
            </a:r>
            <a:r>
              <a:rPr lang="en-US" dirty="0"/>
              <a:t>this lab, you will answer questions based on electricity and Ohm’s Law.</a:t>
            </a:r>
            <a:endParaRPr lang="en-CA" altLang="en-US" dirty="0"/>
          </a:p>
          <a:p>
            <a:pPr lvl="1"/>
            <a:endParaRPr lang="en-CA" altLang="en-US" dirty="0"/>
          </a:p>
          <a:p>
            <a:pPr lvl="1"/>
            <a:endParaRPr lang="en-CA" altLang="en-US" dirty="0"/>
          </a:p>
          <a:p>
            <a:pPr marL="142875" lvl="1" indent="0">
              <a:buNone/>
            </a:pPr>
            <a:endParaRPr lang="en-CA" altLang="en-US" dirty="0"/>
          </a:p>
          <a:p>
            <a:pPr lvl="1"/>
            <a:endParaRPr lang="en-CA" altLang="en-US" dirty="0"/>
          </a:p>
          <a:p>
            <a:pPr lvl="1"/>
            <a:endParaRPr lang="en-CA" altLang="en-US" dirty="0"/>
          </a:p>
        </p:txBody>
      </p:sp>
    </p:spTree>
    <p:custDataLst>
      <p:tags r:id="rId1"/>
    </p:custDataLst>
    <p:extLst>
      <p:ext uri="{BB962C8B-B14F-4D97-AF65-F5344CB8AC3E}">
        <p14:creationId xmlns:p14="http://schemas.microsoft.com/office/powerpoint/2010/main" val="108405520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Power Fluctuation and Protection</a:t>
            </a:r>
            <a:br>
              <a:rPr lang="en-US" sz="1600" dirty="0">
                <a:latin typeface="Arial" charset="0"/>
              </a:rPr>
            </a:br>
            <a:r>
              <a:rPr lang="en-US" dirty="0">
                <a:latin typeface="Arial" charset="0"/>
              </a:rPr>
              <a:t>Power Fluctuation Types</a:t>
            </a:r>
            <a:endParaRPr lang="en-CA" altLang="en-US" dirty="0"/>
          </a:p>
        </p:txBody>
      </p:sp>
      <p:sp>
        <p:nvSpPr>
          <p:cNvPr id="13315" name="Content Placeholder 2"/>
          <p:cNvSpPr>
            <a:spLocks noGrp="1"/>
          </p:cNvSpPr>
          <p:nvPr>
            <p:ph idx="1"/>
          </p:nvPr>
        </p:nvSpPr>
        <p:spPr>
          <a:xfrm>
            <a:off x="144064" y="855091"/>
            <a:ext cx="6136420" cy="4155319"/>
          </a:xfrm>
        </p:spPr>
        <p:txBody>
          <a:bodyPr/>
          <a:lstStyle/>
          <a:p>
            <a:r>
              <a:rPr lang="en-US" dirty="0"/>
              <a:t>When the voltage in a computer is not accurate or steady, computer components might not operate correctly. </a:t>
            </a:r>
          </a:p>
          <a:p>
            <a:r>
              <a:rPr lang="en-US" dirty="0"/>
              <a:t>The following types of AC power fluctuations can cause data loss or hardware failure:</a:t>
            </a:r>
          </a:p>
          <a:p>
            <a:pPr lvl="1"/>
            <a:r>
              <a:rPr lang="en-US" b="1" dirty="0"/>
              <a:t>Blackout</a:t>
            </a:r>
            <a:r>
              <a:rPr lang="en-US" dirty="0"/>
              <a:t> - Complete loss of AC power. </a:t>
            </a:r>
          </a:p>
          <a:p>
            <a:pPr lvl="1"/>
            <a:r>
              <a:rPr lang="en-US" b="1" dirty="0"/>
              <a:t>Brownout</a:t>
            </a:r>
            <a:r>
              <a:rPr lang="en-US" dirty="0"/>
              <a:t> - Reduced voltage level of AC power that lasts for a period of time. </a:t>
            </a:r>
          </a:p>
          <a:p>
            <a:pPr lvl="1"/>
            <a:r>
              <a:rPr lang="en-US" b="1" dirty="0"/>
              <a:t>Noise</a:t>
            </a:r>
            <a:r>
              <a:rPr lang="en-US" dirty="0"/>
              <a:t> - Interference from generators and lightning. </a:t>
            </a:r>
          </a:p>
          <a:p>
            <a:pPr lvl="1"/>
            <a:r>
              <a:rPr lang="en-US" b="1" dirty="0"/>
              <a:t>Spike</a:t>
            </a:r>
            <a:r>
              <a:rPr lang="en-US" dirty="0"/>
              <a:t> - Sudden increase in voltage that lasts for a short period and exceeds 100 percent of the normal voltage on a line. </a:t>
            </a:r>
          </a:p>
          <a:p>
            <a:pPr lvl="1"/>
            <a:r>
              <a:rPr lang="en-US" b="1" dirty="0"/>
              <a:t>Power surge</a:t>
            </a:r>
            <a:r>
              <a:rPr lang="en-US" dirty="0"/>
              <a:t> - Dramatic increase in voltage above the normal flow of electrical current.</a:t>
            </a:r>
          </a:p>
        </p:txBody>
      </p:sp>
      <p:pic>
        <p:nvPicPr>
          <p:cNvPr id="2" name="Picture 1" descr="This image displays the front of an uninterrupable power supply (UPS) and shows the Power button, the On Line indicator which is lit, the On Battery indicator, the Overload indicator, and the Replace Battery indicator." title="UPS">
            <a:extLst>
              <a:ext uri="{FF2B5EF4-FFF2-40B4-BE49-F238E27FC236}">
                <a16:creationId xmlns:a16="http://schemas.microsoft.com/office/drawing/2014/main" id="{C2C5D62D-4AC5-4F12-8CC8-32B346DD48CD}"/>
              </a:ext>
            </a:extLst>
          </p:cNvPr>
          <p:cNvPicPr>
            <a:picLocks noChangeAspect="1"/>
          </p:cNvPicPr>
          <p:nvPr/>
        </p:nvPicPr>
        <p:blipFill>
          <a:blip r:embed="rId4"/>
          <a:stretch>
            <a:fillRect/>
          </a:stretch>
        </p:blipFill>
        <p:spPr>
          <a:xfrm>
            <a:off x="6494356" y="1230967"/>
            <a:ext cx="2178772" cy="2681565"/>
          </a:xfrm>
          <a:prstGeom prst="rect">
            <a:avLst/>
          </a:prstGeom>
        </p:spPr>
      </p:pic>
    </p:spTree>
    <p:custDataLst>
      <p:tags r:id="rId1"/>
    </p:custDataLst>
    <p:extLst>
      <p:ext uri="{BB962C8B-B14F-4D97-AF65-F5344CB8AC3E}">
        <p14:creationId xmlns:p14="http://schemas.microsoft.com/office/powerpoint/2010/main" val="1391407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Power Fluctuation and Protection</a:t>
            </a:r>
            <a:br>
              <a:rPr lang="en-US" sz="1600" dirty="0">
                <a:latin typeface="Arial" charset="0"/>
              </a:rPr>
            </a:br>
            <a:r>
              <a:rPr lang="en-US" dirty="0">
                <a:latin typeface="Arial" charset="0"/>
              </a:rPr>
              <a:t>Power Protection Devices</a:t>
            </a:r>
            <a:endParaRPr lang="en-CA" altLang="en-US" dirty="0"/>
          </a:p>
        </p:txBody>
      </p:sp>
      <p:sp>
        <p:nvSpPr>
          <p:cNvPr id="13315" name="Content Placeholder 2"/>
          <p:cNvSpPr>
            <a:spLocks noGrp="1"/>
          </p:cNvSpPr>
          <p:nvPr>
            <p:ph idx="1"/>
          </p:nvPr>
        </p:nvSpPr>
        <p:spPr>
          <a:xfrm>
            <a:off x="144064" y="871133"/>
            <a:ext cx="5975999" cy="4155319"/>
          </a:xfrm>
        </p:spPr>
        <p:txBody>
          <a:bodyPr/>
          <a:lstStyle/>
          <a:p>
            <a:r>
              <a:rPr lang="en-US" dirty="0"/>
              <a:t>To help shield against power fluctuation problems, use devices to protect the data and computer equipment:</a:t>
            </a:r>
          </a:p>
          <a:p>
            <a:pPr lvl="1"/>
            <a:r>
              <a:rPr lang="en-US" b="1" dirty="0"/>
              <a:t>Surge protector</a:t>
            </a:r>
            <a:r>
              <a:rPr lang="en-US" dirty="0"/>
              <a:t> - Helps protect against damage from surges and spikes. </a:t>
            </a:r>
          </a:p>
          <a:p>
            <a:pPr lvl="2"/>
            <a:r>
              <a:rPr lang="en-US" dirty="0"/>
              <a:t>A surge suppressor diverts extra electrical voltage that is on the line to the ground. </a:t>
            </a:r>
          </a:p>
          <a:p>
            <a:pPr lvl="1"/>
            <a:r>
              <a:rPr lang="en-US" b="1" dirty="0"/>
              <a:t>Uninterruptible power supply (UPS)</a:t>
            </a:r>
            <a:r>
              <a:rPr lang="en-US" dirty="0"/>
              <a:t> - Helps protect against potential electrical power problems and provides a consistent quality of power when brownouts and blackouts occur. </a:t>
            </a:r>
          </a:p>
          <a:p>
            <a:pPr lvl="1"/>
            <a:r>
              <a:rPr lang="en-US" b="1" dirty="0"/>
              <a:t>Standby power supply (SPS)</a:t>
            </a:r>
            <a:r>
              <a:rPr lang="en-US" dirty="0"/>
              <a:t> - Helps protect against potential electrical power problems by providing a backup battery that is on standby during normal operation. </a:t>
            </a:r>
          </a:p>
          <a:p>
            <a:pPr lvl="2"/>
            <a:r>
              <a:rPr lang="en-US" dirty="0"/>
              <a:t>This device is not as reliable as a UPS because of the time it takes to switch over to the battery.</a:t>
            </a:r>
          </a:p>
        </p:txBody>
      </p:sp>
      <p:pic>
        <p:nvPicPr>
          <p:cNvPr id="3" name="Picture 2" descr="This image displays a picture of four different sized power protection devices." title="Power protection devices">
            <a:extLst>
              <a:ext uri="{FF2B5EF4-FFF2-40B4-BE49-F238E27FC236}">
                <a16:creationId xmlns:a16="http://schemas.microsoft.com/office/drawing/2014/main" id="{7835BDCB-629F-4973-AFCE-2BB348EDA2AE}"/>
              </a:ext>
            </a:extLst>
          </p:cNvPr>
          <p:cNvPicPr>
            <a:picLocks noChangeAspect="1"/>
          </p:cNvPicPr>
          <p:nvPr/>
        </p:nvPicPr>
        <p:blipFill>
          <a:blip r:embed="rId4"/>
          <a:stretch>
            <a:fillRect/>
          </a:stretch>
        </p:blipFill>
        <p:spPr>
          <a:xfrm>
            <a:off x="6298699" y="1117067"/>
            <a:ext cx="2620721" cy="2909366"/>
          </a:xfrm>
          <a:prstGeom prst="rect">
            <a:avLst/>
          </a:prstGeom>
        </p:spPr>
      </p:pic>
    </p:spTree>
    <p:custDataLst>
      <p:tags r:id="rId1"/>
    </p:custDataLst>
    <p:extLst>
      <p:ext uri="{BB962C8B-B14F-4D97-AF65-F5344CB8AC3E}">
        <p14:creationId xmlns:p14="http://schemas.microsoft.com/office/powerpoint/2010/main" val="382725037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lstStyle/>
          <a:p>
            <a:r>
              <a:rPr lang="en-US" dirty="0">
                <a:solidFill>
                  <a:schemeClr val="accent5">
                    <a:lumMod val="40000"/>
                    <a:lumOff val="60000"/>
                  </a:schemeClr>
                </a:solidFill>
              </a:rPr>
              <a:t>3.3 Advanced Computer Functionality</a:t>
            </a:r>
          </a:p>
        </p:txBody>
      </p:sp>
    </p:spTree>
    <p:custDataLst>
      <p:tags r:id="rId1"/>
    </p:custDataLst>
    <p:extLst>
      <p:ext uri="{BB962C8B-B14F-4D97-AF65-F5344CB8AC3E}">
        <p14:creationId xmlns:p14="http://schemas.microsoft.com/office/powerpoint/2010/main" val="150100220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CPU Architectures and Operation</a:t>
            </a:r>
            <a:br>
              <a:rPr lang="en-US" sz="1600" dirty="0">
                <a:latin typeface="Arial" charset="0"/>
              </a:rPr>
            </a:br>
            <a:r>
              <a:rPr lang="en-US" dirty="0">
                <a:latin typeface="Arial" charset="0"/>
              </a:rPr>
              <a:t>CPU Architectures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8999936" cy="2683280"/>
          </a:xfrm>
        </p:spPr>
        <p:txBody>
          <a:bodyPr/>
          <a:lstStyle/>
          <a:p>
            <a:r>
              <a:rPr lang="en-US" sz="1600" dirty="0"/>
              <a:t>A program is a sequence of stored instructions and a CPU executes these instructions by following a specific instruction set. </a:t>
            </a:r>
          </a:p>
          <a:p>
            <a:r>
              <a:rPr lang="en-US" sz="1600" dirty="0"/>
              <a:t>There are two distinct types of instruction sets that CPUs may use:</a:t>
            </a:r>
          </a:p>
          <a:p>
            <a:pPr lvl="1"/>
            <a:r>
              <a:rPr lang="en-US" sz="1500" b="1" dirty="0"/>
              <a:t>Reduced Instruction Set Computer (RISC)</a:t>
            </a:r>
            <a:r>
              <a:rPr lang="en-US" sz="1500" dirty="0"/>
              <a:t> - This architecture uses a relatively small set of instructions. RISC chips are designed to execute these instructions very rapidly. </a:t>
            </a:r>
          </a:p>
          <a:p>
            <a:pPr lvl="1"/>
            <a:r>
              <a:rPr lang="en-US" sz="1500" b="1" dirty="0"/>
              <a:t>Complex Instruction Set Computer (CISC</a:t>
            </a:r>
            <a:r>
              <a:rPr lang="en-US" sz="1500" dirty="0"/>
              <a:t>) - This architecture uses a broad set of instructions, resulting in fewer steps per operation.</a:t>
            </a:r>
          </a:p>
          <a:p>
            <a:r>
              <a:rPr lang="en-US" sz="1600" dirty="0"/>
              <a:t>While the CPU is executing one step of the program, the remaining instructions and the data are stored nearby in a special, high-speed memory, called cache.</a:t>
            </a:r>
          </a:p>
        </p:txBody>
      </p:sp>
      <p:pic>
        <p:nvPicPr>
          <p:cNvPr id="4" name="Picture 3" descr="This image shows the top and the bottom of a CPU. The top is smooth and the bottom has 100s of individual pins that connect into the motherboard." title="CPU">
            <a:extLst>
              <a:ext uri="{FF2B5EF4-FFF2-40B4-BE49-F238E27FC236}">
                <a16:creationId xmlns:a16="http://schemas.microsoft.com/office/drawing/2014/main" id="{EE91FCD7-83AC-4AE5-8270-6F6CE1353F0D}"/>
              </a:ext>
            </a:extLst>
          </p:cNvPr>
          <p:cNvPicPr>
            <a:picLocks noChangeAspect="1"/>
          </p:cNvPicPr>
          <p:nvPr/>
        </p:nvPicPr>
        <p:blipFill>
          <a:blip r:embed="rId4"/>
          <a:srcRect/>
          <a:stretch/>
        </p:blipFill>
        <p:spPr>
          <a:xfrm>
            <a:off x="2395755" y="3535748"/>
            <a:ext cx="3111475" cy="1223460"/>
          </a:xfrm>
          <a:prstGeom prst="rect">
            <a:avLst/>
          </a:prstGeom>
        </p:spPr>
      </p:pic>
    </p:spTree>
    <p:custDataLst>
      <p:tags r:id="rId1"/>
    </p:custDataLst>
    <p:extLst>
      <p:ext uri="{BB962C8B-B14F-4D97-AF65-F5344CB8AC3E}">
        <p14:creationId xmlns:p14="http://schemas.microsoft.com/office/powerpoint/2010/main" val="294173498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CPU Architectures and Operation</a:t>
            </a:r>
            <a:br>
              <a:rPr lang="en-US" sz="1600" dirty="0">
                <a:latin typeface="Arial" charset="0"/>
              </a:rPr>
            </a:br>
            <a:r>
              <a:rPr lang="en-US" dirty="0">
                <a:latin typeface="Arial" charset="0"/>
              </a:rPr>
              <a:t>Enhancing CPU Operation</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8999936" cy="3438564"/>
          </a:xfrm>
        </p:spPr>
        <p:txBody>
          <a:bodyPr/>
          <a:lstStyle/>
          <a:p>
            <a:r>
              <a:rPr lang="en-US" sz="1600" dirty="0"/>
              <a:t>Intel processors use Hyper-Threading to enhance the performance of some of their CPUs. </a:t>
            </a:r>
          </a:p>
          <a:p>
            <a:pPr lvl="1"/>
            <a:r>
              <a:rPr lang="en-US" sz="1600" dirty="0"/>
              <a:t>With Hyper-Threading, m</a:t>
            </a:r>
            <a:r>
              <a:rPr lang="en-US" sz="1500" dirty="0"/>
              <a:t>ultiple pieces of code (threads) are executed simultaneously in the CPU so a single CPU performs as though there are two CPUs. </a:t>
            </a:r>
          </a:p>
          <a:p>
            <a:r>
              <a:rPr lang="en-US" sz="1600" dirty="0"/>
              <a:t>AMD processors use </a:t>
            </a:r>
            <a:r>
              <a:rPr lang="en-US" sz="1600" dirty="0" err="1"/>
              <a:t>HyperTransport</a:t>
            </a:r>
            <a:r>
              <a:rPr lang="en-US" sz="1600" dirty="0"/>
              <a:t> to enhance CPU performance. </a:t>
            </a:r>
          </a:p>
          <a:p>
            <a:pPr lvl="1"/>
            <a:r>
              <a:rPr lang="en-US" sz="1500" dirty="0" err="1"/>
              <a:t>HyperTransport</a:t>
            </a:r>
            <a:r>
              <a:rPr lang="en-US" sz="1500" dirty="0"/>
              <a:t> is a high-speed connection between the CPU and the Northbridge chip. </a:t>
            </a:r>
          </a:p>
          <a:p>
            <a:pPr lvl="1"/>
            <a:endParaRPr lang="en-US" sz="1500" dirty="0"/>
          </a:p>
          <a:p>
            <a:r>
              <a:rPr lang="en-US" sz="1600" dirty="0"/>
              <a:t>The power of a CPU is measured by the speed and the amount of data that it can process. </a:t>
            </a:r>
          </a:p>
          <a:p>
            <a:pPr lvl="1"/>
            <a:r>
              <a:rPr lang="en-US" sz="1500" dirty="0"/>
              <a:t>The speed of a CPU is rated in cycles per second, such as millions of cycles per second, called megahertz (MHz), or billions of cycles per second, called gigahertz (GHz). </a:t>
            </a:r>
          </a:p>
          <a:p>
            <a:pPr lvl="1"/>
            <a:r>
              <a:rPr lang="en-US" sz="1500" dirty="0"/>
              <a:t>The amount of data that a CPU can process at one time depends on the size of the front side bus (FSB). </a:t>
            </a:r>
          </a:p>
        </p:txBody>
      </p:sp>
    </p:spTree>
    <p:custDataLst>
      <p:tags r:id="rId1"/>
    </p:custDataLst>
    <p:extLst>
      <p:ext uri="{BB962C8B-B14F-4D97-AF65-F5344CB8AC3E}">
        <p14:creationId xmlns:p14="http://schemas.microsoft.com/office/powerpoint/2010/main" val="386799626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CPU Architectures and Operation</a:t>
            </a:r>
            <a:br>
              <a:rPr lang="en-US" sz="1600" dirty="0">
                <a:latin typeface="Arial" charset="0"/>
              </a:rPr>
            </a:br>
            <a:r>
              <a:rPr lang="en-US" dirty="0">
                <a:latin typeface="Arial" charset="0"/>
              </a:rPr>
              <a:t>Enhancing CPU Operation (Cont.)</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8999936" cy="3833832"/>
          </a:xfrm>
        </p:spPr>
        <p:txBody>
          <a:bodyPr/>
          <a:lstStyle/>
          <a:p>
            <a:r>
              <a:rPr lang="en-US" sz="1700" dirty="0"/>
              <a:t>Overclocking is a technique used to make a processor work at a faster speed than its original specification. </a:t>
            </a:r>
          </a:p>
          <a:p>
            <a:pPr lvl="1"/>
            <a:r>
              <a:rPr lang="en-US" sz="1600" dirty="0"/>
              <a:t>Overclocking is not a recommended way to improve computer performance and can result in damage to the CPU. </a:t>
            </a:r>
          </a:p>
          <a:p>
            <a:r>
              <a:rPr lang="en-US" sz="1700" dirty="0"/>
              <a:t>The opposite of overclocking is CPU throttling. </a:t>
            </a:r>
          </a:p>
          <a:p>
            <a:pPr lvl="1"/>
            <a:r>
              <a:rPr lang="en-US" sz="1600" dirty="0"/>
              <a:t>CPU throttling is a technique used when the processor runs at less than the rated speed to conserve power or produce less heat. </a:t>
            </a:r>
          </a:p>
          <a:p>
            <a:pPr lvl="1"/>
            <a:endParaRPr lang="en-US" sz="1600" dirty="0"/>
          </a:p>
          <a:p>
            <a:r>
              <a:rPr lang="en-US" sz="1600" dirty="0"/>
              <a:t>CPU virtualization is a hardware feature supported by AMD and Intel CPUs that enables a single processor to act as multiple processors. </a:t>
            </a:r>
          </a:p>
          <a:p>
            <a:pPr lvl="1"/>
            <a:r>
              <a:rPr lang="en-US" sz="1500" dirty="0"/>
              <a:t>With CPU virtualization multiple operating systems can run in parallel on their own virtual machines as if they were running on completely independent computers.</a:t>
            </a:r>
          </a:p>
        </p:txBody>
      </p:sp>
    </p:spTree>
    <p:custDataLst>
      <p:tags r:id="rId1"/>
    </p:custDataLst>
    <p:extLst>
      <p:ext uri="{BB962C8B-B14F-4D97-AF65-F5344CB8AC3E}">
        <p14:creationId xmlns:p14="http://schemas.microsoft.com/office/powerpoint/2010/main" val="419926178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CPU Architectures and Operation</a:t>
            </a:r>
            <a:br>
              <a:rPr lang="en-US" sz="1600" dirty="0">
                <a:latin typeface="Arial" charset="0"/>
              </a:rPr>
            </a:br>
            <a:r>
              <a:rPr lang="en-US" dirty="0">
                <a:latin typeface="Arial" charset="0"/>
              </a:rPr>
              <a:t>Multicore Processors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793853"/>
            <a:ext cx="8824090" cy="2049002"/>
          </a:xfrm>
        </p:spPr>
        <p:txBody>
          <a:bodyPr/>
          <a:lstStyle/>
          <a:p>
            <a:r>
              <a:rPr lang="en-US" dirty="0"/>
              <a:t>Multicore processors have two or more processors on the same integrated circuit. </a:t>
            </a:r>
          </a:p>
          <a:p>
            <a:r>
              <a:rPr lang="en-US" dirty="0"/>
              <a:t>Integrating the processors on the same chip creates a very fast connection between them. </a:t>
            </a:r>
          </a:p>
          <a:p>
            <a:pPr lvl="1"/>
            <a:r>
              <a:rPr lang="en-US" dirty="0"/>
              <a:t>Multicore processors execute instructions more quickly than single-core processors. Instructions can be distributed to all the processors at the same time. </a:t>
            </a:r>
          </a:p>
          <a:p>
            <a:pPr lvl="1"/>
            <a:r>
              <a:rPr lang="en-US" dirty="0"/>
              <a:t>RAM is shared between the processors because the cores reside on the same chip. </a:t>
            </a:r>
          </a:p>
          <a:p>
            <a:pPr lvl="1"/>
            <a:r>
              <a:rPr lang="en-US" dirty="0"/>
              <a:t>Multicore processors conserve power and produce less heat than multiple single-core processors, thus increasing performance and efficiency.</a:t>
            </a:r>
          </a:p>
        </p:txBody>
      </p:sp>
      <p:pic>
        <p:nvPicPr>
          <p:cNvPr id="2" name="Picture 1" descr="Table of multicore processors (column 1) with a description of each as follows (column 2): Single core CPU, one core inside a single CPU that handles all the processing. A motherboard may have sockets for more than one single processor, providing the ability to build a powerful, multiprocessor computer. Dual Core CPU,Two cores inside a single CPU in which both cores can process information at the same time. Triple Core CPU,Three cores inside a single CPU. This is a quad-core processor with one of the cores disabled. Quad Core CPU,Four cores inside a single CPU. Hexa-Core CPU,Six cores inside a single CPU. Octa-Core CPU,Eight cores inside a single CPU." title="Multicore Processors">
            <a:extLst>
              <a:ext uri="{FF2B5EF4-FFF2-40B4-BE49-F238E27FC236}">
                <a16:creationId xmlns:a16="http://schemas.microsoft.com/office/drawing/2014/main" id="{9DD4F021-4592-4490-96B0-69CCCA799418}"/>
              </a:ext>
            </a:extLst>
          </p:cNvPr>
          <p:cNvPicPr>
            <a:picLocks noChangeAspect="1"/>
          </p:cNvPicPr>
          <p:nvPr/>
        </p:nvPicPr>
        <p:blipFill>
          <a:blip r:embed="rId4"/>
          <a:stretch>
            <a:fillRect/>
          </a:stretch>
        </p:blipFill>
        <p:spPr>
          <a:xfrm>
            <a:off x="1420857" y="2900005"/>
            <a:ext cx="6302286" cy="1958510"/>
          </a:xfrm>
          <a:prstGeom prst="rect">
            <a:avLst/>
          </a:prstGeom>
        </p:spPr>
      </p:pic>
    </p:spTree>
    <p:custDataLst>
      <p:tags r:id="rId1"/>
    </p:custDataLst>
    <p:extLst>
      <p:ext uri="{BB962C8B-B14F-4D97-AF65-F5344CB8AC3E}">
        <p14:creationId xmlns:p14="http://schemas.microsoft.com/office/powerpoint/2010/main" val="118790738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 and What Do You Already Know? </a:t>
            </a:r>
          </a:p>
        </p:txBody>
      </p:sp>
      <p:sp>
        <p:nvSpPr>
          <p:cNvPr id="7171" name="Rectangle 34"/>
          <p:cNvSpPr>
            <a:spLocks noGrp="1" noChangeArrowheads="1"/>
          </p:cNvSpPr>
          <p:nvPr>
            <p:ph idx="1"/>
          </p:nvPr>
        </p:nvSpPr>
        <p:spPr>
          <a:xfrm>
            <a:off x="145357" y="985500"/>
            <a:ext cx="8853286" cy="3665325"/>
          </a:xfrm>
        </p:spPr>
        <p:txBody>
          <a:bodyPr/>
          <a:lstStyle/>
          <a:p>
            <a:pPr eaLnBrk="1" hangingPunct="1">
              <a:spcBef>
                <a:spcPct val="30000"/>
              </a:spcBef>
            </a:pPr>
            <a:r>
              <a:rPr lang="en-US" dirty="0"/>
              <a:t>Check Your Understanding activities used to be called Interactive Activities. They simply have a new name. They are designed to let students quickly determine if they understand the content and can proceed, or if they need to review. </a:t>
            </a:r>
          </a:p>
          <a:p>
            <a:pPr eaLnBrk="1" hangingPunct="1">
              <a:spcBef>
                <a:spcPct val="30000"/>
              </a:spcBef>
            </a:pPr>
            <a:r>
              <a:rPr lang="en-US" dirty="0"/>
              <a:t>Check Your Understanding activities </a:t>
            </a:r>
            <a:r>
              <a:rPr lang="en-US" b="1" i="1" dirty="0"/>
              <a:t>do not </a:t>
            </a:r>
            <a:r>
              <a:rPr lang="en-US" dirty="0"/>
              <a:t>affect student grades.</a:t>
            </a:r>
          </a:p>
          <a:p>
            <a:pPr eaLnBrk="1" hangingPunct="1">
              <a:spcBef>
                <a:spcPct val="30000"/>
              </a:spcBef>
            </a:pPr>
            <a:r>
              <a:rPr lang="en-US" dirty="0"/>
              <a:t>Activities listed as What Do You Already Know? are a type of activity in which we ask the student to simply take a guess! It is not meant to evaluate their knowledge. It is only meant to give them a head start in thinking about different topics before they are presented in the course. Students receive addition content in the form of feedback for </a:t>
            </a:r>
            <a:r>
              <a:rPr lang="en-US" b="1" i="1" dirty="0"/>
              <a:t>any</a:t>
            </a:r>
            <a:r>
              <a:rPr lang="en-US" dirty="0"/>
              <a:t> answers they select. </a:t>
            </a:r>
          </a:p>
          <a:p>
            <a:pPr eaLnBrk="1" hangingPunct="1">
              <a:spcBef>
                <a:spcPct val="30000"/>
              </a:spcBef>
            </a:pPr>
            <a:r>
              <a:rPr lang="en-US" dirty="0"/>
              <a:t>What Do You Already Know? activities </a:t>
            </a:r>
            <a:r>
              <a:rPr lang="en-US" b="1" i="1" dirty="0"/>
              <a:t>do not directly </a:t>
            </a:r>
            <a:r>
              <a:rPr lang="en-US" dirty="0"/>
              <a:t>affect student grades; however, the feedback may contain content which appears later in quizzes and exams, so it is important that students complete the What Do You Already Know? activities. </a:t>
            </a:r>
            <a:endParaRPr lang="en-US" dirty="0" smtClean="0"/>
          </a:p>
          <a:p>
            <a:pPr>
              <a:spcBef>
                <a:spcPct val="30000"/>
              </a:spcBef>
            </a:pPr>
            <a:r>
              <a:rPr lang="en-US" dirty="0"/>
              <a:t>There are no separate slides for these activities in the PPT. They are listed in the notes area of the slide that appears before these activities.</a:t>
            </a:r>
          </a:p>
          <a:p>
            <a:pPr eaLnBrk="1" hangingPunct="1">
              <a:spcBef>
                <a:spcPct val="30000"/>
              </a:spcBef>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19007007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CPU Architectures and Operation</a:t>
            </a:r>
            <a:br>
              <a:rPr lang="en-US" sz="1600" dirty="0">
                <a:latin typeface="Arial" charset="0"/>
              </a:rPr>
            </a:br>
            <a:r>
              <a:rPr lang="en-US" dirty="0">
                <a:latin typeface="Arial" charset="0"/>
              </a:rPr>
              <a:t>Multicore Processors (Cont.)</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8589628" cy="3227163"/>
          </a:xfrm>
        </p:spPr>
        <p:txBody>
          <a:bodyPr/>
          <a:lstStyle/>
          <a:p>
            <a:r>
              <a:rPr lang="en-US" sz="1600" dirty="0"/>
              <a:t>Another feature found in some CPUs is an integrated graphics processing unit or GPU. </a:t>
            </a:r>
          </a:p>
          <a:p>
            <a:r>
              <a:rPr lang="en-US" sz="1600" dirty="0"/>
              <a:t>The GPU is a chip that performs the rapid mathematical calculations required to render graphics.</a:t>
            </a:r>
          </a:p>
          <a:p>
            <a:r>
              <a:rPr lang="en-US" sz="1600" dirty="0"/>
              <a:t> A GPU can be integrated or dedicated. </a:t>
            </a:r>
          </a:p>
          <a:p>
            <a:pPr lvl="1"/>
            <a:r>
              <a:rPr lang="en-US" sz="1500" dirty="0"/>
              <a:t>Integrated GPUs are often directly embedded on the CPU and is dependent on system RAM while the dedicated GPU is a separate chip with its own video memory dedicated exclusively for graphical processing. </a:t>
            </a:r>
          </a:p>
          <a:p>
            <a:pPr lvl="1"/>
            <a:r>
              <a:rPr lang="en-US" sz="1500" dirty="0"/>
              <a:t>The benefit of integrated GPUs is cost and less heat dissipation. </a:t>
            </a:r>
          </a:p>
          <a:p>
            <a:pPr lvl="1"/>
            <a:r>
              <a:rPr lang="en-US" sz="1500" dirty="0"/>
              <a:t>Integrated GPUs are good at less complex tasks like watching videos and processing graphical documents but are not best suited for intense gaming applications.</a:t>
            </a:r>
          </a:p>
        </p:txBody>
      </p:sp>
    </p:spTree>
    <p:custDataLst>
      <p:tags r:id="rId1"/>
    </p:custDataLst>
    <p:extLst>
      <p:ext uri="{BB962C8B-B14F-4D97-AF65-F5344CB8AC3E}">
        <p14:creationId xmlns:p14="http://schemas.microsoft.com/office/powerpoint/2010/main" val="198184481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CPU Architectures and Operation</a:t>
            </a:r>
            <a:br>
              <a:rPr lang="en-US" sz="1600" dirty="0">
                <a:latin typeface="Arial" charset="0"/>
              </a:rPr>
            </a:br>
            <a:r>
              <a:rPr lang="en-US" dirty="0">
                <a:latin typeface="Arial" charset="0"/>
              </a:rPr>
              <a:t>CPU Cooling Mechanisms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6162951" cy="3795732"/>
          </a:xfrm>
        </p:spPr>
        <p:txBody>
          <a:bodyPr/>
          <a:lstStyle/>
          <a:p>
            <a:r>
              <a:rPr lang="en-US" sz="1700" dirty="0"/>
              <a:t>Case Fan</a:t>
            </a:r>
          </a:p>
          <a:p>
            <a:pPr lvl="1"/>
            <a:r>
              <a:rPr lang="en-US" sz="1600" dirty="0"/>
              <a:t>A case fan is used to increase the air flow in the computer case and allows more heat to be removed.</a:t>
            </a:r>
          </a:p>
          <a:p>
            <a:pPr lvl="1"/>
            <a:r>
              <a:rPr lang="en-US" sz="1600" dirty="0"/>
              <a:t>Some cases have multiple fans with cool air being brought in, while another fan is blowing out hot air.</a:t>
            </a:r>
            <a:br>
              <a:rPr lang="en-US" sz="1600" dirty="0"/>
            </a:br>
            <a:endParaRPr lang="en-US" sz="1600" dirty="0"/>
          </a:p>
          <a:p>
            <a:r>
              <a:rPr lang="en-US" sz="1700" dirty="0"/>
              <a:t>CPU Heat Sink</a:t>
            </a:r>
          </a:p>
          <a:p>
            <a:pPr lvl="1"/>
            <a:r>
              <a:rPr lang="en-US" sz="1600" dirty="0"/>
              <a:t>A heat sink has a large surface area with metal fins in order to draw heat away from the CPU and dissipate it into the surrounding air.</a:t>
            </a:r>
          </a:p>
          <a:p>
            <a:pPr lvl="2"/>
            <a:r>
              <a:rPr lang="en-US" sz="1400" dirty="0"/>
              <a:t>Thermal compound is placed between the heat sink and the CPU to increase the efficiency of heat transfer.</a:t>
            </a:r>
          </a:p>
          <a:p>
            <a:pPr lvl="1"/>
            <a:r>
              <a:rPr lang="en-US" sz="1600" dirty="0"/>
              <a:t>A CPU heat sink without a fan is known as “passive cooling”.</a:t>
            </a:r>
          </a:p>
        </p:txBody>
      </p:sp>
      <p:pic>
        <p:nvPicPr>
          <p:cNvPr id="5" name="Picture 4" descr="Image of a case fan within the computer case." title="Case fan">
            <a:extLst>
              <a:ext uri="{FF2B5EF4-FFF2-40B4-BE49-F238E27FC236}">
                <a16:creationId xmlns:a16="http://schemas.microsoft.com/office/drawing/2014/main" id="{0EB2F170-2840-4255-A74B-04E541B2C4B4}"/>
              </a:ext>
            </a:extLst>
          </p:cNvPr>
          <p:cNvPicPr>
            <a:picLocks noChangeAspect="1"/>
          </p:cNvPicPr>
          <p:nvPr/>
        </p:nvPicPr>
        <p:blipFill>
          <a:blip r:embed="rId4"/>
          <a:stretch>
            <a:fillRect/>
          </a:stretch>
        </p:blipFill>
        <p:spPr>
          <a:xfrm>
            <a:off x="6447692" y="928243"/>
            <a:ext cx="1971418" cy="1537806"/>
          </a:xfrm>
          <a:prstGeom prst="rect">
            <a:avLst/>
          </a:prstGeom>
        </p:spPr>
      </p:pic>
      <p:pic>
        <p:nvPicPr>
          <p:cNvPr id="2" name="Picture 1" descr="Image of a heat sink." title="Heat sink">
            <a:extLst>
              <a:ext uri="{FF2B5EF4-FFF2-40B4-BE49-F238E27FC236}">
                <a16:creationId xmlns:a16="http://schemas.microsoft.com/office/drawing/2014/main" id="{DD4FADD2-EBB9-42A4-B73F-FA6518C9842C}"/>
              </a:ext>
            </a:extLst>
          </p:cNvPr>
          <p:cNvPicPr>
            <a:picLocks noChangeAspect="1"/>
          </p:cNvPicPr>
          <p:nvPr/>
        </p:nvPicPr>
        <p:blipFill>
          <a:blip r:embed="rId5"/>
          <a:stretch>
            <a:fillRect/>
          </a:stretch>
        </p:blipFill>
        <p:spPr>
          <a:xfrm>
            <a:off x="6447692" y="2924725"/>
            <a:ext cx="1936940" cy="1813028"/>
          </a:xfrm>
          <a:prstGeom prst="rect">
            <a:avLst/>
          </a:prstGeom>
        </p:spPr>
      </p:pic>
    </p:spTree>
    <p:custDataLst>
      <p:tags r:id="rId1"/>
    </p:custDataLst>
    <p:extLst>
      <p:ext uri="{BB962C8B-B14F-4D97-AF65-F5344CB8AC3E}">
        <p14:creationId xmlns:p14="http://schemas.microsoft.com/office/powerpoint/2010/main" val="388653584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CPU Architectures and Operation</a:t>
            </a:r>
            <a:br>
              <a:rPr lang="en-US" sz="1600" dirty="0">
                <a:latin typeface="Arial" charset="0"/>
              </a:rPr>
            </a:br>
            <a:r>
              <a:rPr lang="en-US" dirty="0">
                <a:latin typeface="Arial" charset="0"/>
              </a:rPr>
              <a:t>CPU Cooling Mechanisms (Cont.)</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5783493" cy="3862407"/>
          </a:xfrm>
        </p:spPr>
        <p:txBody>
          <a:bodyPr/>
          <a:lstStyle/>
          <a:p>
            <a:r>
              <a:rPr lang="en-US" dirty="0"/>
              <a:t>CPU Fan</a:t>
            </a:r>
          </a:p>
          <a:p>
            <a:pPr lvl="1"/>
            <a:r>
              <a:rPr lang="en-US" dirty="0"/>
              <a:t>It is common to install a fan on top or within a heat sink in order to move heat away from the metal fins.</a:t>
            </a:r>
          </a:p>
          <a:p>
            <a:pPr lvl="1"/>
            <a:r>
              <a:rPr lang="en-US" dirty="0"/>
              <a:t>A CPU heat sink with a fan is known as “active cooling”.</a:t>
            </a:r>
            <a:br>
              <a:rPr lang="en-US" dirty="0"/>
            </a:br>
            <a:endParaRPr lang="en-US" dirty="0"/>
          </a:p>
          <a:p>
            <a:r>
              <a:rPr lang="en-US" dirty="0"/>
              <a:t>Graphics Card Cooling System</a:t>
            </a:r>
          </a:p>
          <a:p>
            <a:pPr lvl="1"/>
            <a:r>
              <a:rPr lang="en-US" dirty="0"/>
              <a:t>Video adapter cards have a graphics=processing Unit (GPU) that generates excessive heat.</a:t>
            </a:r>
            <a:br>
              <a:rPr lang="en-US" dirty="0"/>
            </a:br>
            <a:endParaRPr lang="en-US" dirty="0"/>
          </a:p>
          <a:p>
            <a:r>
              <a:rPr lang="en-US" dirty="0"/>
              <a:t>Water Cooling System</a:t>
            </a:r>
          </a:p>
          <a:p>
            <a:pPr lvl="1"/>
            <a:r>
              <a:rPr lang="en-US" dirty="0"/>
              <a:t>A metal plate is placed over the processor and water is pumped over the top to collect the heat the processor generates.</a:t>
            </a:r>
          </a:p>
          <a:p>
            <a:pPr lvl="1"/>
            <a:r>
              <a:rPr lang="en-US" dirty="0"/>
              <a:t>The water is pumped to a radiator to disperse the heat into the air and then the water is recirculated.</a:t>
            </a:r>
          </a:p>
        </p:txBody>
      </p:sp>
      <p:pic>
        <p:nvPicPr>
          <p:cNvPr id="9" name="Picture 8" descr="Image of a CPU fan" title="CPU fan">
            <a:extLst>
              <a:ext uri="{FF2B5EF4-FFF2-40B4-BE49-F238E27FC236}">
                <a16:creationId xmlns:a16="http://schemas.microsoft.com/office/drawing/2014/main" id="{89362EAC-831D-447D-BB49-B6A6FEF2808B}"/>
              </a:ext>
            </a:extLst>
          </p:cNvPr>
          <p:cNvPicPr>
            <a:picLocks noChangeAspect="1"/>
          </p:cNvPicPr>
          <p:nvPr/>
        </p:nvPicPr>
        <p:blipFill>
          <a:blip r:embed="rId4"/>
          <a:stretch>
            <a:fillRect/>
          </a:stretch>
        </p:blipFill>
        <p:spPr>
          <a:xfrm>
            <a:off x="6740148" y="314657"/>
            <a:ext cx="1246477" cy="1511017"/>
          </a:xfrm>
          <a:prstGeom prst="rect">
            <a:avLst/>
          </a:prstGeom>
        </p:spPr>
      </p:pic>
      <p:pic>
        <p:nvPicPr>
          <p:cNvPr id="6" name="Picture 5" descr="Graphics card with a cooling fan" title="Graphics card">
            <a:extLst>
              <a:ext uri="{FF2B5EF4-FFF2-40B4-BE49-F238E27FC236}">
                <a16:creationId xmlns:a16="http://schemas.microsoft.com/office/drawing/2014/main" id="{6CC2F7CA-76E2-4C5C-8D36-A7C391CEF6EA}"/>
              </a:ext>
            </a:extLst>
          </p:cNvPr>
          <p:cNvPicPr>
            <a:picLocks noChangeAspect="1"/>
          </p:cNvPicPr>
          <p:nvPr/>
        </p:nvPicPr>
        <p:blipFill>
          <a:blip r:embed="rId5"/>
          <a:stretch>
            <a:fillRect/>
          </a:stretch>
        </p:blipFill>
        <p:spPr>
          <a:xfrm rot="5400000">
            <a:off x="6661496" y="1888430"/>
            <a:ext cx="1403783" cy="1511017"/>
          </a:xfrm>
          <a:prstGeom prst="rect">
            <a:avLst/>
          </a:prstGeom>
        </p:spPr>
      </p:pic>
      <p:pic>
        <p:nvPicPr>
          <p:cNvPr id="8" name="Picture 7" descr="Image shows a water cooling system within the computer case." title="Water cooling system">
            <a:extLst>
              <a:ext uri="{FF2B5EF4-FFF2-40B4-BE49-F238E27FC236}">
                <a16:creationId xmlns:a16="http://schemas.microsoft.com/office/drawing/2014/main" id="{5F35CC83-963E-435C-BFED-DB5CF0DB6A44}"/>
              </a:ext>
            </a:extLst>
          </p:cNvPr>
          <p:cNvPicPr>
            <a:picLocks noChangeAspect="1"/>
          </p:cNvPicPr>
          <p:nvPr/>
        </p:nvPicPr>
        <p:blipFill>
          <a:blip r:embed="rId6"/>
          <a:stretch>
            <a:fillRect/>
          </a:stretch>
        </p:blipFill>
        <p:spPr>
          <a:xfrm>
            <a:off x="6467814" y="3462203"/>
            <a:ext cx="1791149" cy="1511017"/>
          </a:xfrm>
          <a:prstGeom prst="rect">
            <a:avLst/>
          </a:prstGeom>
        </p:spPr>
      </p:pic>
    </p:spTree>
    <p:custDataLst>
      <p:tags r:id="rId1"/>
    </p:custDataLst>
    <p:extLst>
      <p:ext uri="{BB962C8B-B14F-4D97-AF65-F5344CB8AC3E}">
        <p14:creationId xmlns:p14="http://schemas.microsoft.com/office/powerpoint/2010/main" val="85732520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RAID</a:t>
            </a:r>
            <a:br>
              <a:rPr lang="en-US" sz="1600" dirty="0">
                <a:latin typeface="Arial" charset="0"/>
              </a:rPr>
            </a:br>
            <a:r>
              <a:rPr lang="en-US" dirty="0" err="1">
                <a:latin typeface="Arial" charset="0"/>
              </a:rPr>
              <a:t>RAID</a:t>
            </a:r>
            <a:r>
              <a:rPr lang="en-US" dirty="0">
                <a:latin typeface="Arial" charset="0"/>
              </a:rPr>
              <a:t> Concepts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8999936" cy="3438564"/>
          </a:xfrm>
        </p:spPr>
        <p:txBody>
          <a:bodyPr/>
          <a:lstStyle/>
          <a:p>
            <a:r>
              <a:rPr lang="en-US" sz="1600" dirty="0"/>
              <a:t>Computers can implement redundant array of independent disks (RAID) technology. </a:t>
            </a:r>
          </a:p>
          <a:p>
            <a:pPr lvl="1"/>
            <a:r>
              <a:rPr lang="en-US" sz="1500" dirty="0"/>
              <a:t>RAID provides a way to store data across multiple storage devices for availability, reliability, capacity, and redundancy and/or performance improvement</a:t>
            </a:r>
          </a:p>
          <a:p>
            <a:r>
              <a:rPr lang="en-US" sz="1600" dirty="0"/>
              <a:t>The following terms describe how RAID stores data on the various disks:</a:t>
            </a:r>
          </a:p>
          <a:p>
            <a:pPr lvl="1"/>
            <a:r>
              <a:rPr lang="en-US" sz="1500" b="1" dirty="0"/>
              <a:t>Striping</a:t>
            </a:r>
            <a:r>
              <a:rPr lang="en-US" sz="1500" dirty="0"/>
              <a:t> – enables data to be distributed across multiple drives with a significant performance increase, however the failure of a single drive means that all data is lost.</a:t>
            </a:r>
          </a:p>
          <a:p>
            <a:pPr lvl="1"/>
            <a:r>
              <a:rPr lang="en-US" sz="1500" b="1" dirty="0"/>
              <a:t>Mirroring</a:t>
            </a:r>
            <a:r>
              <a:rPr lang="en-US" sz="1500" dirty="0"/>
              <a:t> – stores duplicate data on one or more other drives and provides redundancy so that the failure of a drive does not cause the loss of data. </a:t>
            </a:r>
          </a:p>
          <a:p>
            <a:pPr lvl="1"/>
            <a:r>
              <a:rPr lang="en-US" sz="1500" b="1" dirty="0"/>
              <a:t>Parity</a:t>
            </a:r>
            <a:r>
              <a:rPr lang="en-US" sz="1500" dirty="0"/>
              <a:t> – provides basic error checking and fault tolerance by storing checksums separately from data and enables the reconstruction of lost data without sacrificing speed and capacity.</a:t>
            </a:r>
          </a:p>
          <a:p>
            <a:pPr lvl="1"/>
            <a:r>
              <a:rPr lang="en-US" sz="1500" b="1" dirty="0"/>
              <a:t>Double</a:t>
            </a:r>
            <a:r>
              <a:rPr lang="en-US" sz="1500" dirty="0"/>
              <a:t> </a:t>
            </a:r>
            <a:r>
              <a:rPr lang="en-US" sz="1500" b="1" dirty="0"/>
              <a:t>Parity</a:t>
            </a:r>
            <a:r>
              <a:rPr lang="en-US" sz="1500" dirty="0"/>
              <a:t> – provides fault tolerance for up to two failed drives.</a:t>
            </a:r>
          </a:p>
        </p:txBody>
      </p:sp>
    </p:spTree>
    <p:custDataLst>
      <p:tags r:id="rId1"/>
    </p:custDataLst>
    <p:extLst>
      <p:ext uri="{BB962C8B-B14F-4D97-AF65-F5344CB8AC3E}">
        <p14:creationId xmlns:p14="http://schemas.microsoft.com/office/powerpoint/2010/main" val="149525209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RAID</a:t>
            </a:r>
            <a:br>
              <a:rPr lang="en-US" sz="1600" dirty="0">
                <a:latin typeface="Arial" charset="0"/>
              </a:rPr>
            </a:br>
            <a:r>
              <a:rPr lang="en-US" dirty="0" err="1">
                <a:latin typeface="Arial" charset="0"/>
              </a:rPr>
              <a:t>RAID</a:t>
            </a:r>
            <a:r>
              <a:rPr lang="en-US" dirty="0">
                <a:latin typeface="Arial" charset="0"/>
              </a:rPr>
              <a:t> Levels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8999936" cy="1609378"/>
          </a:xfrm>
        </p:spPr>
        <p:txBody>
          <a:bodyPr/>
          <a:lstStyle/>
          <a:p>
            <a:r>
              <a:rPr lang="en-US" sz="1600" dirty="0"/>
              <a:t>There are several levels of RAID available. </a:t>
            </a:r>
          </a:p>
          <a:p>
            <a:pPr lvl="1"/>
            <a:r>
              <a:rPr lang="en-US" sz="1500" dirty="0"/>
              <a:t>These levels use mirroring, striping, and parity in different ways.</a:t>
            </a:r>
          </a:p>
          <a:p>
            <a:pPr lvl="1"/>
            <a:r>
              <a:rPr lang="en-US" sz="1600" dirty="0"/>
              <a:t>Higher levels of RAID, such as RAID 5 or 6, use striping and parity in combination to provide speed and to create large volumes. </a:t>
            </a:r>
          </a:p>
          <a:p>
            <a:pPr lvl="1"/>
            <a:r>
              <a:rPr lang="en-US" sz="1500" dirty="0"/>
              <a:t>RAID levels higher than 10 combine lower RAID levels. </a:t>
            </a:r>
          </a:p>
        </p:txBody>
      </p:sp>
      <p:pic>
        <p:nvPicPr>
          <p:cNvPr id="2" name="Picture 1" descr="A table of RAID levels. It shows the RAID level, the minimum number of drives, features, advantages, and disadvantages of each. First row is RAID level 0, Minimum of drives = 2, Features = striping, Advantages = performance and capacity, Disadvantages = All data is lost if one drive fails. Second row is RAID level 1, Minimum number of drives = 2, Features = Mirroring, Advantages = performance and reliability, Disadvantages = Capacity is half of total drive size. Third row is RAID level 5, Minimum number of drives = 3, Features = striping with parity, Advantages = Performance, reliability, and capacity, Disadvantages = It takes time to rebuild array if a drive fails. Fourth row is RAID level 6, Minimum number of drives = 3, Features = striping with double parity, Advantages = same as RAID 5 but can tolerate the loss of two drives, Disadvantages = It takes time to rebuild array if one or more drives fail. Fifth row is RAID 10 (0+1), Minimum number of drives = 4, Features = Mirrorinig and striping, Advantages = performance, capacity, and high reliability, Disadvantages = capacity is half of total drive size." title="RAID levels">
            <a:extLst>
              <a:ext uri="{FF2B5EF4-FFF2-40B4-BE49-F238E27FC236}">
                <a16:creationId xmlns:a16="http://schemas.microsoft.com/office/drawing/2014/main" id="{EC285D53-945D-4BCA-A77C-1EC96CA89ACB}"/>
              </a:ext>
            </a:extLst>
          </p:cNvPr>
          <p:cNvPicPr>
            <a:picLocks noChangeAspect="1"/>
          </p:cNvPicPr>
          <p:nvPr/>
        </p:nvPicPr>
        <p:blipFill>
          <a:blip r:embed="rId4"/>
          <a:stretch>
            <a:fillRect/>
          </a:stretch>
        </p:blipFill>
        <p:spPr>
          <a:xfrm>
            <a:off x="1899483" y="2518996"/>
            <a:ext cx="5345033" cy="2251217"/>
          </a:xfrm>
          <a:prstGeom prst="rect">
            <a:avLst/>
          </a:prstGeom>
        </p:spPr>
      </p:pic>
    </p:spTree>
    <p:custDataLst>
      <p:tags r:id="rId1"/>
    </p:custDataLst>
    <p:extLst>
      <p:ext uri="{BB962C8B-B14F-4D97-AF65-F5344CB8AC3E}">
        <p14:creationId xmlns:p14="http://schemas.microsoft.com/office/powerpoint/2010/main" val="14600809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Ports, Connectors, and Cables</a:t>
            </a:r>
            <a:br>
              <a:rPr lang="en-US" sz="1600" dirty="0">
                <a:latin typeface="Arial" charset="0"/>
              </a:rPr>
            </a:br>
            <a:r>
              <a:rPr lang="en-US" dirty="0">
                <a:latin typeface="Arial" charset="0"/>
              </a:rPr>
              <a:t>Legacy Ports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746961"/>
            <a:ext cx="6317446" cy="3993741"/>
          </a:xfrm>
        </p:spPr>
        <p:txBody>
          <a:bodyPr/>
          <a:lstStyle/>
          <a:p>
            <a:r>
              <a:rPr lang="en-US" dirty="0"/>
              <a:t>Serial</a:t>
            </a:r>
          </a:p>
          <a:p>
            <a:pPr lvl="1"/>
            <a:r>
              <a:rPr lang="en-US" dirty="0"/>
              <a:t>Used for connecting various peripherals such as printers, scanners, modems, and console connections to network devices.</a:t>
            </a:r>
          </a:p>
          <a:p>
            <a:r>
              <a:rPr lang="en-US" dirty="0"/>
              <a:t>Parallel</a:t>
            </a:r>
          </a:p>
          <a:p>
            <a:pPr lvl="1"/>
            <a:r>
              <a:rPr lang="en-US" dirty="0"/>
              <a:t>Used for connecting to various peripheral devices, commonly printers.</a:t>
            </a:r>
          </a:p>
          <a:p>
            <a:r>
              <a:rPr lang="en-US" dirty="0"/>
              <a:t>Game</a:t>
            </a:r>
          </a:p>
          <a:p>
            <a:pPr lvl="1"/>
            <a:r>
              <a:rPr lang="en-US" dirty="0"/>
              <a:t>Used for connecting a joystick input</a:t>
            </a:r>
          </a:p>
          <a:p>
            <a:r>
              <a:rPr lang="en-US" dirty="0"/>
              <a:t>PS/2</a:t>
            </a:r>
          </a:p>
          <a:p>
            <a:pPr lvl="1"/>
            <a:r>
              <a:rPr lang="en-US" dirty="0"/>
              <a:t>Used for connecting a keyboard and mouse. Purple for keyboard and green for the mouse.</a:t>
            </a:r>
          </a:p>
          <a:p>
            <a:r>
              <a:rPr lang="en-US" dirty="0"/>
              <a:t>Audio ports</a:t>
            </a:r>
          </a:p>
          <a:p>
            <a:pPr lvl="1"/>
            <a:r>
              <a:rPr lang="en-US" dirty="0"/>
              <a:t>Analog ports were used for connecting stereo system, microphone and speakers/headphones.</a:t>
            </a:r>
          </a:p>
        </p:txBody>
      </p:sp>
      <p:pic>
        <p:nvPicPr>
          <p:cNvPr id="2" name="Picture 1" descr="There are two form factors of serial ports, a 9-pin DB-9 port and a 25-pin port. The 25-pin port is also called a parallel port.  Pins are arranged in 2 rows." title="Serial ports">
            <a:extLst>
              <a:ext uri="{FF2B5EF4-FFF2-40B4-BE49-F238E27FC236}">
                <a16:creationId xmlns:a16="http://schemas.microsoft.com/office/drawing/2014/main" id="{DACAA837-11E6-44DD-B206-4E675DB7C66D}"/>
              </a:ext>
            </a:extLst>
          </p:cNvPr>
          <p:cNvPicPr>
            <a:picLocks noChangeAspect="1"/>
          </p:cNvPicPr>
          <p:nvPr/>
        </p:nvPicPr>
        <p:blipFill>
          <a:blip r:embed="rId4"/>
          <a:stretch>
            <a:fillRect/>
          </a:stretch>
        </p:blipFill>
        <p:spPr>
          <a:xfrm>
            <a:off x="6818062" y="825868"/>
            <a:ext cx="1969387" cy="1557190"/>
          </a:xfrm>
          <a:prstGeom prst="rect">
            <a:avLst/>
          </a:prstGeom>
        </p:spPr>
      </p:pic>
      <p:pic>
        <p:nvPicPr>
          <p:cNvPr id="4" name="Picture 3" descr="15-pin game port, pin holes arranged in 2 rows." title="Game port">
            <a:extLst>
              <a:ext uri="{FF2B5EF4-FFF2-40B4-BE49-F238E27FC236}">
                <a16:creationId xmlns:a16="http://schemas.microsoft.com/office/drawing/2014/main" id="{90CD929C-B1B7-46B8-8FA4-7FB20F05B20D}"/>
              </a:ext>
            </a:extLst>
          </p:cNvPr>
          <p:cNvPicPr>
            <a:picLocks noChangeAspect="1"/>
          </p:cNvPicPr>
          <p:nvPr/>
        </p:nvPicPr>
        <p:blipFill>
          <a:blip r:embed="rId5"/>
          <a:stretch>
            <a:fillRect/>
          </a:stretch>
        </p:blipFill>
        <p:spPr>
          <a:xfrm>
            <a:off x="6818062" y="2474905"/>
            <a:ext cx="1969387" cy="923854"/>
          </a:xfrm>
          <a:prstGeom prst="rect">
            <a:avLst/>
          </a:prstGeom>
        </p:spPr>
      </p:pic>
      <p:pic>
        <p:nvPicPr>
          <p:cNvPr id="5" name="Picture 4" descr="6-pin din connector in a circular pattern." title="PS/2">
            <a:extLst>
              <a:ext uri="{FF2B5EF4-FFF2-40B4-BE49-F238E27FC236}">
                <a16:creationId xmlns:a16="http://schemas.microsoft.com/office/drawing/2014/main" id="{2BB0B04F-C444-4F09-8D6A-FCFD0F4624C9}"/>
              </a:ext>
            </a:extLst>
          </p:cNvPr>
          <p:cNvPicPr>
            <a:picLocks noChangeAspect="1"/>
          </p:cNvPicPr>
          <p:nvPr/>
        </p:nvPicPr>
        <p:blipFill>
          <a:blip r:embed="rId6"/>
          <a:stretch>
            <a:fillRect/>
          </a:stretch>
        </p:blipFill>
        <p:spPr>
          <a:xfrm>
            <a:off x="6818062" y="3509657"/>
            <a:ext cx="564833" cy="1231045"/>
          </a:xfrm>
          <a:prstGeom prst="rect">
            <a:avLst/>
          </a:prstGeom>
        </p:spPr>
      </p:pic>
      <p:pic>
        <p:nvPicPr>
          <p:cNvPr id="10" name="Picture 9" descr="Analog ports, including a line in port, a microphone port, and line out ports." title="Audio ports">
            <a:extLst>
              <a:ext uri="{FF2B5EF4-FFF2-40B4-BE49-F238E27FC236}">
                <a16:creationId xmlns:a16="http://schemas.microsoft.com/office/drawing/2014/main" id="{2D47C436-16E7-44A8-B570-372211A44B94}"/>
              </a:ext>
            </a:extLst>
          </p:cNvPr>
          <p:cNvPicPr>
            <a:picLocks noChangeAspect="1"/>
          </p:cNvPicPr>
          <p:nvPr/>
        </p:nvPicPr>
        <p:blipFill>
          <a:blip r:embed="rId7"/>
          <a:stretch>
            <a:fillRect/>
          </a:stretch>
        </p:blipFill>
        <p:spPr>
          <a:xfrm>
            <a:off x="7822198" y="3500132"/>
            <a:ext cx="965251" cy="1231045"/>
          </a:xfrm>
          <a:prstGeom prst="rect">
            <a:avLst/>
          </a:prstGeom>
        </p:spPr>
      </p:pic>
    </p:spTree>
    <p:custDataLst>
      <p:tags r:id="rId1"/>
    </p:custDataLst>
    <p:extLst>
      <p:ext uri="{BB962C8B-B14F-4D97-AF65-F5344CB8AC3E}">
        <p14:creationId xmlns:p14="http://schemas.microsoft.com/office/powerpoint/2010/main" val="366769093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6743746" cy="757551"/>
          </a:xfrm>
        </p:spPr>
        <p:txBody>
          <a:bodyPr/>
          <a:lstStyle/>
          <a:p>
            <a:r>
              <a:rPr lang="en-US" sz="1600" dirty="0">
                <a:latin typeface="Arial" charset="0"/>
              </a:rPr>
              <a:t>Ports, Connectors, and Cables</a:t>
            </a:r>
            <a:br>
              <a:rPr lang="en-US" sz="1600" dirty="0">
                <a:latin typeface="Arial" charset="0"/>
              </a:rPr>
            </a:br>
            <a:r>
              <a:rPr lang="en-US" dirty="0">
                <a:latin typeface="Arial" charset="0"/>
              </a:rPr>
              <a:t>Video and Graphic Ports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6350521" cy="3719532"/>
          </a:xfrm>
        </p:spPr>
        <p:txBody>
          <a:bodyPr/>
          <a:lstStyle/>
          <a:p>
            <a:r>
              <a:rPr lang="en-US" dirty="0"/>
              <a:t>VGA</a:t>
            </a:r>
          </a:p>
          <a:p>
            <a:pPr lvl="1"/>
            <a:r>
              <a:rPr lang="en-US" dirty="0"/>
              <a:t>An analog port and commonly the oldest graphics port still used on some PCs.</a:t>
            </a:r>
          </a:p>
          <a:p>
            <a:r>
              <a:rPr lang="en-US" dirty="0"/>
              <a:t>DVI</a:t>
            </a:r>
          </a:p>
          <a:p>
            <a:pPr lvl="1"/>
            <a:r>
              <a:rPr lang="en-US" dirty="0"/>
              <a:t>Provides support for transmitting uncompressed digital video.</a:t>
            </a:r>
          </a:p>
          <a:p>
            <a:pPr lvl="1"/>
            <a:r>
              <a:rPr lang="en-US" dirty="0"/>
              <a:t>Includes DVI-A (analog), DVI-D (digital), and DVI-I (integrated).</a:t>
            </a:r>
          </a:p>
          <a:p>
            <a:r>
              <a:rPr lang="en-US" dirty="0"/>
              <a:t>HDMI</a:t>
            </a:r>
          </a:p>
          <a:p>
            <a:pPr lvl="1"/>
            <a:r>
              <a:rPr lang="en-US" dirty="0"/>
              <a:t>Carries the same video information as DVI but is also capable of providing digital audio and control signals..</a:t>
            </a:r>
          </a:p>
          <a:p>
            <a:r>
              <a:rPr lang="en-US" dirty="0"/>
              <a:t>DisplayPort</a:t>
            </a:r>
          </a:p>
          <a:p>
            <a:pPr lvl="1"/>
            <a:r>
              <a:rPr lang="en-US" dirty="0"/>
              <a:t>Designed to replace both DVI and VGA for computer monitors while including high bandwidth video and audio signals.</a:t>
            </a:r>
          </a:p>
        </p:txBody>
      </p:sp>
      <p:pic>
        <p:nvPicPr>
          <p:cNvPr id="2" name="Picture 1" descr="Ports are colored blue and accept a 15-pin connector, with the pins arranged in three rows. " title="VGA">
            <a:extLst>
              <a:ext uri="{FF2B5EF4-FFF2-40B4-BE49-F238E27FC236}">
                <a16:creationId xmlns:a16="http://schemas.microsoft.com/office/drawing/2014/main" id="{C70E31AC-5493-43D3-9811-3368D29F33A5}"/>
              </a:ext>
            </a:extLst>
          </p:cNvPr>
          <p:cNvPicPr>
            <a:picLocks noChangeAspect="1"/>
          </p:cNvPicPr>
          <p:nvPr/>
        </p:nvPicPr>
        <p:blipFill>
          <a:blip r:embed="rId4"/>
          <a:stretch>
            <a:fillRect/>
          </a:stretch>
        </p:blipFill>
        <p:spPr>
          <a:xfrm>
            <a:off x="6800939" y="437749"/>
            <a:ext cx="1745966" cy="1122827"/>
          </a:xfrm>
          <a:prstGeom prst="rect">
            <a:avLst/>
          </a:prstGeom>
        </p:spPr>
      </p:pic>
      <p:pic>
        <p:nvPicPr>
          <p:cNvPr id="3" name="Picture 2" descr="Port has 24 square holes on the left side, arranged 8 holes across in three equal rows, and then a + pattern with a square holes in each quadrant, 4 total." title="DVI">
            <a:extLst>
              <a:ext uri="{FF2B5EF4-FFF2-40B4-BE49-F238E27FC236}">
                <a16:creationId xmlns:a16="http://schemas.microsoft.com/office/drawing/2014/main" id="{B20218FF-5494-493C-AE1B-40EA7B5E3B46}"/>
              </a:ext>
            </a:extLst>
          </p:cNvPr>
          <p:cNvPicPr>
            <a:picLocks noChangeAspect="1"/>
          </p:cNvPicPr>
          <p:nvPr/>
        </p:nvPicPr>
        <p:blipFill>
          <a:blip r:embed="rId5"/>
          <a:stretch>
            <a:fillRect/>
          </a:stretch>
        </p:blipFill>
        <p:spPr>
          <a:xfrm>
            <a:off x="6800939" y="1654104"/>
            <a:ext cx="1799895" cy="819221"/>
          </a:xfrm>
          <a:prstGeom prst="rect">
            <a:avLst/>
          </a:prstGeom>
        </p:spPr>
      </p:pic>
      <p:pic>
        <p:nvPicPr>
          <p:cNvPr id="4" name="Picture 3" descr="A 19-pin connector, where the pins are more recessed than other ports." title="HDMI">
            <a:extLst>
              <a:ext uri="{FF2B5EF4-FFF2-40B4-BE49-F238E27FC236}">
                <a16:creationId xmlns:a16="http://schemas.microsoft.com/office/drawing/2014/main" id="{7DA00DA9-3E00-4230-9F74-5081A7CC88B4}"/>
              </a:ext>
            </a:extLst>
          </p:cNvPr>
          <p:cNvPicPr>
            <a:picLocks noChangeAspect="1"/>
          </p:cNvPicPr>
          <p:nvPr/>
        </p:nvPicPr>
        <p:blipFill>
          <a:blip r:embed="rId6"/>
          <a:stretch>
            <a:fillRect/>
          </a:stretch>
        </p:blipFill>
        <p:spPr>
          <a:xfrm>
            <a:off x="6743747" y="2566853"/>
            <a:ext cx="1857087" cy="879673"/>
          </a:xfrm>
          <a:prstGeom prst="rect">
            <a:avLst/>
          </a:prstGeom>
        </p:spPr>
      </p:pic>
      <p:pic>
        <p:nvPicPr>
          <p:cNvPr id="5" name="Picture 4" descr="A 20-pin connector, with the pins recessed like HDMI" title="Display Port">
            <a:extLst>
              <a:ext uri="{FF2B5EF4-FFF2-40B4-BE49-F238E27FC236}">
                <a16:creationId xmlns:a16="http://schemas.microsoft.com/office/drawing/2014/main" id="{3D862B2C-E88A-477A-A217-FBEF92505A75}"/>
              </a:ext>
            </a:extLst>
          </p:cNvPr>
          <p:cNvPicPr>
            <a:picLocks noChangeAspect="1"/>
          </p:cNvPicPr>
          <p:nvPr/>
        </p:nvPicPr>
        <p:blipFill>
          <a:blip r:embed="rId7"/>
          <a:stretch>
            <a:fillRect/>
          </a:stretch>
        </p:blipFill>
        <p:spPr>
          <a:xfrm>
            <a:off x="6743747" y="3540054"/>
            <a:ext cx="1799895" cy="1499913"/>
          </a:xfrm>
          <a:prstGeom prst="rect">
            <a:avLst/>
          </a:prstGeom>
        </p:spPr>
      </p:pic>
    </p:spTree>
    <p:custDataLst>
      <p:tags r:id="rId1"/>
    </p:custDataLst>
    <p:extLst>
      <p:ext uri="{BB962C8B-B14F-4D97-AF65-F5344CB8AC3E}">
        <p14:creationId xmlns:p14="http://schemas.microsoft.com/office/powerpoint/2010/main" val="332853392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Ports, Connectors, and Cables</a:t>
            </a:r>
            <a:br>
              <a:rPr lang="en-US" sz="1600" dirty="0">
                <a:latin typeface="Arial" charset="0"/>
              </a:rPr>
            </a:br>
            <a:r>
              <a:rPr lang="en-US" dirty="0">
                <a:latin typeface="Arial" charset="0"/>
              </a:rPr>
              <a:t>USB Cables and Connectors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6558232" cy="3778147"/>
          </a:xfrm>
        </p:spPr>
        <p:txBody>
          <a:bodyPr/>
          <a:lstStyle/>
          <a:p>
            <a:r>
              <a:rPr lang="en-US" dirty="0"/>
              <a:t>Over the years, USB has evolved with various standards. (USB 1.0, USB 2.0, USB 3.0, and USB 3.2)</a:t>
            </a:r>
          </a:p>
          <a:p>
            <a:r>
              <a:rPr lang="en-US" dirty="0"/>
              <a:t>USB Type-A</a:t>
            </a:r>
          </a:p>
          <a:p>
            <a:pPr lvl="1"/>
            <a:r>
              <a:rPr lang="en-US" dirty="0"/>
              <a:t>The typical rectangular connector found on almost all desktop and laptop computers, TVs, game consoles, and media players.</a:t>
            </a:r>
          </a:p>
          <a:p>
            <a:r>
              <a:rPr lang="en-US" dirty="0"/>
              <a:t>Mini-USB</a:t>
            </a:r>
          </a:p>
          <a:p>
            <a:pPr lvl="1"/>
            <a:r>
              <a:rPr lang="en-US" dirty="0"/>
              <a:t>A rectangular connector with a small indention on each side that is being replaced with the micro-USB connector.</a:t>
            </a:r>
          </a:p>
          <a:p>
            <a:r>
              <a:rPr lang="en-US" dirty="0"/>
              <a:t>Micro-USB</a:t>
            </a:r>
          </a:p>
          <a:p>
            <a:pPr lvl="1"/>
            <a:r>
              <a:rPr lang="en-US" dirty="0"/>
              <a:t>A common connector on smartphones, tablets and other devices.</a:t>
            </a:r>
          </a:p>
          <a:p>
            <a:pPr lvl="1"/>
            <a:r>
              <a:rPr lang="en-US" dirty="0"/>
              <a:t>This connector has two corners pushed in at an angle.</a:t>
            </a:r>
          </a:p>
        </p:txBody>
      </p:sp>
      <p:pic>
        <p:nvPicPr>
          <p:cNvPr id="6" name="Picture 5" descr="A rectangular connector" title="USB Type-A">
            <a:extLst>
              <a:ext uri="{FF2B5EF4-FFF2-40B4-BE49-F238E27FC236}">
                <a16:creationId xmlns:a16="http://schemas.microsoft.com/office/drawing/2014/main" id="{E2A32F5D-29B2-4090-A95D-1EBE77A977A2}"/>
              </a:ext>
            </a:extLst>
          </p:cNvPr>
          <p:cNvPicPr>
            <a:picLocks noChangeAspect="1"/>
          </p:cNvPicPr>
          <p:nvPr/>
        </p:nvPicPr>
        <p:blipFill>
          <a:blip r:embed="rId4"/>
          <a:stretch>
            <a:fillRect/>
          </a:stretch>
        </p:blipFill>
        <p:spPr>
          <a:xfrm>
            <a:off x="6705230" y="711274"/>
            <a:ext cx="1806097" cy="1348857"/>
          </a:xfrm>
          <a:prstGeom prst="rect">
            <a:avLst/>
          </a:prstGeom>
        </p:spPr>
      </p:pic>
      <p:pic>
        <p:nvPicPr>
          <p:cNvPr id="8" name="Picture 7" descr="Connector is rectangular with a small indention on each side" title="Mini-USB">
            <a:extLst>
              <a:ext uri="{FF2B5EF4-FFF2-40B4-BE49-F238E27FC236}">
                <a16:creationId xmlns:a16="http://schemas.microsoft.com/office/drawing/2014/main" id="{90979F5D-4DBF-46E7-BFE9-F784475F5E67}"/>
              </a:ext>
            </a:extLst>
          </p:cNvPr>
          <p:cNvPicPr>
            <a:picLocks noChangeAspect="1"/>
          </p:cNvPicPr>
          <p:nvPr/>
        </p:nvPicPr>
        <p:blipFill>
          <a:blip r:embed="rId5"/>
          <a:stretch>
            <a:fillRect/>
          </a:stretch>
        </p:blipFill>
        <p:spPr>
          <a:xfrm>
            <a:off x="6708163" y="2064440"/>
            <a:ext cx="1806098" cy="1340239"/>
          </a:xfrm>
          <a:prstGeom prst="rect">
            <a:avLst/>
          </a:prstGeom>
        </p:spPr>
      </p:pic>
      <p:pic>
        <p:nvPicPr>
          <p:cNvPr id="9" name="Picture 8" descr="Connector has two corners pushed in at an angle" title="Micro-USB">
            <a:extLst>
              <a:ext uri="{FF2B5EF4-FFF2-40B4-BE49-F238E27FC236}">
                <a16:creationId xmlns:a16="http://schemas.microsoft.com/office/drawing/2014/main" id="{27F8C047-66D7-44E2-A623-A8F028ED3A00}"/>
              </a:ext>
            </a:extLst>
          </p:cNvPr>
          <p:cNvPicPr>
            <a:picLocks noChangeAspect="1"/>
          </p:cNvPicPr>
          <p:nvPr/>
        </p:nvPicPr>
        <p:blipFill>
          <a:blip r:embed="rId6"/>
          <a:stretch>
            <a:fillRect/>
          </a:stretch>
        </p:blipFill>
        <p:spPr>
          <a:xfrm>
            <a:off x="6784371" y="3404679"/>
            <a:ext cx="1729890" cy="1333616"/>
          </a:xfrm>
          <a:prstGeom prst="rect">
            <a:avLst/>
          </a:prstGeom>
        </p:spPr>
      </p:pic>
    </p:spTree>
    <p:custDataLst>
      <p:tags r:id="rId1"/>
    </p:custDataLst>
    <p:extLst>
      <p:ext uri="{BB962C8B-B14F-4D97-AF65-F5344CB8AC3E}">
        <p14:creationId xmlns:p14="http://schemas.microsoft.com/office/powerpoint/2010/main" val="85634070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Ports, Connectors, and Cables</a:t>
            </a:r>
            <a:br>
              <a:rPr lang="en-US" sz="1600" dirty="0">
                <a:latin typeface="Arial" charset="0"/>
              </a:rPr>
            </a:br>
            <a:r>
              <a:rPr lang="en-US" dirty="0">
                <a:latin typeface="Arial" charset="0"/>
              </a:rPr>
              <a:t>USB Cables and Connectors (Cont.)</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6558232" cy="3778147"/>
          </a:xfrm>
        </p:spPr>
        <p:txBody>
          <a:bodyPr/>
          <a:lstStyle/>
          <a:p>
            <a:r>
              <a:rPr lang="en-US" dirty="0"/>
              <a:t>USB Type-B</a:t>
            </a:r>
          </a:p>
          <a:p>
            <a:pPr lvl="1"/>
            <a:r>
              <a:rPr lang="en-US" dirty="0"/>
              <a:t>This connector has a square shape with beveled exterior corners and an extra notch at the top.</a:t>
            </a:r>
          </a:p>
          <a:p>
            <a:pPr lvl="1"/>
            <a:r>
              <a:rPr lang="en-US" dirty="0"/>
              <a:t>Used to connect printers or external hard drives.</a:t>
            </a:r>
          </a:p>
          <a:p>
            <a:r>
              <a:rPr lang="en-US" dirty="0"/>
              <a:t>USB Type-C</a:t>
            </a:r>
          </a:p>
          <a:p>
            <a:pPr lvl="1"/>
            <a:r>
              <a:rPr lang="en-US" dirty="0"/>
              <a:t>This connector is rectangular with four rounded corners and is the newest USB interface.</a:t>
            </a:r>
          </a:p>
          <a:p>
            <a:pPr lvl="1"/>
            <a:r>
              <a:rPr lang="en-US" dirty="0"/>
              <a:t>Used as a multipurpose cable to attach different kinds of peripheral devices to a PC.</a:t>
            </a:r>
          </a:p>
          <a:p>
            <a:r>
              <a:rPr lang="en-US" dirty="0"/>
              <a:t>Lightning</a:t>
            </a:r>
          </a:p>
          <a:p>
            <a:pPr lvl="1"/>
            <a:r>
              <a:rPr lang="en-US" dirty="0"/>
              <a:t>This connector is a small proprietary 8-pin connector used by Apple mobile devices such as iPhones, iPads, and iPods for both power and data.</a:t>
            </a:r>
          </a:p>
        </p:txBody>
      </p:sp>
      <p:pic>
        <p:nvPicPr>
          <p:cNvPr id="5" name="Picture 4" descr="Connector is a square shape with beveled exterior corners and an extra notch at the top" title="USB Type-B">
            <a:extLst>
              <a:ext uri="{FF2B5EF4-FFF2-40B4-BE49-F238E27FC236}">
                <a16:creationId xmlns:a16="http://schemas.microsoft.com/office/drawing/2014/main" id="{9D9AF402-7B0E-451B-B554-01FC89E145F3}"/>
              </a:ext>
            </a:extLst>
          </p:cNvPr>
          <p:cNvPicPr>
            <a:picLocks noChangeAspect="1"/>
          </p:cNvPicPr>
          <p:nvPr/>
        </p:nvPicPr>
        <p:blipFill>
          <a:blip r:embed="rId4"/>
          <a:stretch>
            <a:fillRect/>
          </a:stretch>
        </p:blipFill>
        <p:spPr>
          <a:xfrm>
            <a:off x="6893381" y="860854"/>
            <a:ext cx="1671024" cy="1404629"/>
          </a:xfrm>
          <a:prstGeom prst="rect">
            <a:avLst/>
          </a:prstGeom>
        </p:spPr>
      </p:pic>
      <p:pic>
        <p:nvPicPr>
          <p:cNvPr id="3" name="Picture 2" descr="Connector is smaller than the Type-A connector and is rectangular with four rounded corner" title="USB Type-C">
            <a:extLst>
              <a:ext uri="{FF2B5EF4-FFF2-40B4-BE49-F238E27FC236}">
                <a16:creationId xmlns:a16="http://schemas.microsoft.com/office/drawing/2014/main" id="{20EE08D0-0056-40FE-AB8B-02FABE6B69FB}"/>
              </a:ext>
            </a:extLst>
          </p:cNvPr>
          <p:cNvPicPr>
            <a:picLocks noChangeAspect="1"/>
          </p:cNvPicPr>
          <p:nvPr/>
        </p:nvPicPr>
        <p:blipFill>
          <a:blip r:embed="rId5"/>
          <a:stretch>
            <a:fillRect/>
          </a:stretch>
        </p:blipFill>
        <p:spPr>
          <a:xfrm>
            <a:off x="6893381" y="2268781"/>
            <a:ext cx="1870105" cy="1120636"/>
          </a:xfrm>
          <a:prstGeom prst="rect">
            <a:avLst/>
          </a:prstGeom>
        </p:spPr>
      </p:pic>
      <p:pic>
        <p:nvPicPr>
          <p:cNvPr id="2" name="Picture 1" descr="Connector is a small proprietary 8-pin connector" title="Lightning connector">
            <a:extLst>
              <a:ext uri="{FF2B5EF4-FFF2-40B4-BE49-F238E27FC236}">
                <a16:creationId xmlns:a16="http://schemas.microsoft.com/office/drawing/2014/main" id="{C4D9769D-340B-4D3E-A856-FDA7C2D729C9}"/>
              </a:ext>
            </a:extLst>
          </p:cNvPr>
          <p:cNvPicPr>
            <a:picLocks noChangeAspect="1"/>
          </p:cNvPicPr>
          <p:nvPr/>
        </p:nvPicPr>
        <p:blipFill>
          <a:blip r:embed="rId6"/>
          <a:stretch>
            <a:fillRect/>
          </a:stretch>
        </p:blipFill>
        <p:spPr>
          <a:xfrm>
            <a:off x="6893381" y="3535590"/>
            <a:ext cx="1851820" cy="1036410"/>
          </a:xfrm>
          <a:prstGeom prst="rect">
            <a:avLst/>
          </a:prstGeom>
        </p:spPr>
      </p:pic>
    </p:spTree>
    <p:custDataLst>
      <p:tags r:id="rId1"/>
    </p:custDataLst>
    <p:extLst>
      <p:ext uri="{BB962C8B-B14F-4D97-AF65-F5344CB8AC3E}">
        <p14:creationId xmlns:p14="http://schemas.microsoft.com/office/powerpoint/2010/main" val="10607204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Ports, Connectors, and Cables</a:t>
            </a:r>
            <a:br>
              <a:rPr lang="en-US" sz="1600" dirty="0">
                <a:latin typeface="Arial" charset="0"/>
              </a:rPr>
            </a:br>
            <a:r>
              <a:rPr lang="en-US" dirty="0">
                <a:latin typeface="Arial" charset="0"/>
              </a:rPr>
              <a:t>SATA Cables and Connectors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6467751" cy="3778147"/>
          </a:xfrm>
        </p:spPr>
        <p:txBody>
          <a:bodyPr/>
          <a:lstStyle/>
          <a:p>
            <a:r>
              <a:rPr lang="en-US" dirty="0"/>
              <a:t>SATA Cable</a:t>
            </a:r>
          </a:p>
          <a:p>
            <a:pPr lvl="1"/>
            <a:r>
              <a:rPr lang="en-US" dirty="0"/>
              <a:t>One end plugs into a SATA port on a motherboard and the other end into the back of an internal storage device. </a:t>
            </a:r>
          </a:p>
          <a:p>
            <a:pPr lvl="1"/>
            <a:r>
              <a:rPr lang="en-US" dirty="0"/>
              <a:t>The SATA data cable does not provide power so a SATA power cable is needed in addition to power the internal storage device.</a:t>
            </a:r>
          </a:p>
          <a:p>
            <a:pPr lvl="1"/>
            <a:r>
              <a:rPr lang="en-US" dirty="0"/>
              <a:t>SATA data and power cables are keyed so they can only be installed in one way.</a:t>
            </a:r>
          </a:p>
          <a:p>
            <a:r>
              <a:rPr lang="en-US" dirty="0" err="1"/>
              <a:t>eSATA</a:t>
            </a:r>
            <a:r>
              <a:rPr lang="en-US" dirty="0"/>
              <a:t> Cable</a:t>
            </a:r>
          </a:p>
          <a:p>
            <a:pPr lvl="1"/>
            <a:r>
              <a:rPr lang="en-US" dirty="0"/>
              <a:t>This cable is used to connect external SATA drives and is a keyed connector.</a:t>
            </a:r>
          </a:p>
          <a:p>
            <a:r>
              <a:rPr lang="en-US" dirty="0" err="1"/>
              <a:t>eSATA</a:t>
            </a:r>
            <a:r>
              <a:rPr lang="en-US" dirty="0"/>
              <a:t> Adapter</a:t>
            </a:r>
          </a:p>
          <a:p>
            <a:pPr lvl="1"/>
            <a:r>
              <a:rPr lang="en-US" dirty="0"/>
              <a:t>An expansion card is commonly used to provide </a:t>
            </a:r>
            <a:r>
              <a:rPr lang="en-US" dirty="0" err="1"/>
              <a:t>eSATA</a:t>
            </a:r>
            <a:r>
              <a:rPr lang="en-US" dirty="0"/>
              <a:t> ports.</a:t>
            </a:r>
          </a:p>
          <a:p>
            <a:pPr lvl="1"/>
            <a:endParaRPr lang="en-US" dirty="0"/>
          </a:p>
        </p:txBody>
      </p:sp>
      <p:pic>
        <p:nvPicPr>
          <p:cNvPr id="4" name="Picture 3" descr="SATA connecter has an “L” shaped key.  SATA cables are long and thin with a flat and thin 7-pin connector on each end, a SATA power cable is included.  " title="SATA Data">
            <a:extLst>
              <a:ext uri="{FF2B5EF4-FFF2-40B4-BE49-F238E27FC236}">
                <a16:creationId xmlns:a16="http://schemas.microsoft.com/office/drawing/2014/main" id="{0FD76746-4E26-4C56-A2A8-88775FC7539F}"/>
              </a:ext>
            </a:extLst>
          </p:cNvPr>
          <p:cNvPicPr>
            <a:picLocks noChangeAspect="1"/>
          </p:cNvPicPr>
          <p:nvPr/>
        </p:nvPicPr>
        <p:blipFill>
          <a:blip r:embed="rId4"/>
          <a:stretch>
            <a:fillRect/>
          </a:stretch>
        </p:blipFill>
        <p:spPr>
          <a:xfrm>
            <a:off x="6702296" y="963791"/>
            <a:ext cx="2225233" cy="1607959"/>
          </a:xfrm>
          <a:prstGeom prst="rect">
            <a:avLst/>
          </a:prstGeom>
        </p:spPr>
      </p:pic>
      <p:pic>
        <p:nvPicPr>
          <p:cNvPr id="6" name="Picture 5" descr="eSATA connectors do not have an “L” shaped key like the SATA connector. However, an eSATA port does have a key feature to prevent inadvertent insertion of a USB connector, which is similar in size and shape. " title="eSATA">
            <a:extLst>
              <a:ext uri="{FF2B5EF4-FFF2-40B4-BE49-F238E27FC236}">
                <a16:creationId xmlns:a16="http://schemas.microsoft.com/office/drawing/2014/main" id="{9F09F50C-A2E6-4CBD-B462-42ED83962ACA}"/>
              </a:ext>
            </a:extLst>
          </p:cNvPr>
          <p:cNvPicPr>
            <a:picLocks noChangeAspect="1"/>
          </p:cNvPicPr>
          <p:nvPr/>
        </p:nvPicPr>
        <p:blipFill>
          <a:blip r:embed="rId5"/>
          <a:stretch>
            <a:fillRect/>
          </a:stretch>
        </p:blipFill>
        <p:spPr>
          <a:xfrm>
            <a:off x="7089369" y="2612366"/>
            <a:ext cx="1653683" cy="1120237"/>
          </a:xfrm>
          <a:prstGeom prst="rect">
            <a:avLst/>
          </a:prstGeom>
        </p:spPr>
      </p:pic>
      <p:pic>
        <p:nvPicPr>
          <p:cNvPr id="8" name="Picture 7" descr="Adaper for eSATA cable to be installed in the computer." title="eSATA adapter">
            <a:extLst>
              <a:ext uri="{FF2B5EF4-FFF2-40B4-BE49-F238E27FC236}">
                <a16:creationId xmlns:a16="http://schemas.microsoft.com/office/drawing/2014/main" id="{22310457-5FE1-42C8-A1E2-BE31CC671C9C}"/>
              </a:ext>
            </a:extLst>
          </p:cNvPr>
          <p:cNvPicPr>
            <a:picLocks noChangeAspect="1"/>
          </p:cNvPicPr>
          <p:nvPr/>
        </p:nvPicPr>
        <p:blipFill>
          <a:blip r:embed="rId6"/>
          <a:stretch>
            <a:fillRect/>
          </a:stretch>
        </p:blipFill>
        <p:spPr>
          <a:xfrm>
            <a:off x="6702296" y="3754361"/>
            <a:ext cx="1912786" cy="1044030"/>
          </a:xfrm>
          <a:prstGeom prst="rect">
            <a:avLst/>
          </a:prstGeom>
        </p:spPr>
      </p:pic>
    </p:spTree>
    <p:custDataLst>
      <p:tags r:id="rId1"/>
    </p:custDataLst>
    <p:extLst>
      <p:ext uri="{BB962C8B-B14F-4D97-AF65-F5344CB8AC3E}">
        <p14:creationId xmlns:p14="http://schemas.microsoft.com/office/powerpoint/2010/main" val="37347007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Chapter 3: Activities </a:t>
            </a:r>
          </a:p>
        </p:txBody>
      </p:sp>
      <p:sp>
        <p:nvSpPr>
          <p:cNvPr id="6147" name="Rectangle 34"/>
          <p:cNvSpPr>
            <a:spLocks noGrp="1" noChangeArrowheads="1"/>
          </p:cNvSpPr>
          <p:nvPr>
            <p:ph idx="1"/>
          </p:nvPr>
        </p:nvSpPr>
        <p:spPr>
          <a:xfrm>
            <a:off x="144065" y="767412"/>
            <a:ext cx="8853286" cy="323137"/>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669581021"/>
              </p:ext>
            </p:extLst>
          </p:nvPr>
        </p:nvGraphicFramePr>
        <p:xfrm>
          <a:off x="457291" y="1122081"/>
          <a:ext cx="8229418" cy="350526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3.1.1.1</a:t>
                      </a:r>
                    </a:p>
                  </a:txBody>
                  <a:tcPr marL="68580" marR="68580" marT="34290" marB="34290" anchor="ctr"/>
                </a:tc>
                <a:tc>
                  <a:txBody>
                    <a:bodyPr/>
                    <a:lstStyle/>
                    <a:p>
                      <a:r>
                        <a:rPr lang="en-US" sz="1100" dirty="0"/>
                        <a:t>Video Demonstration</a:t>
                      </a:r>
                    </a:p>
                  </a:txBody>
                  <a:tcPr marL="68580" marR="68580" marT="34290" marB="34290" anchor="ctr"/>
                </a:tc>
                <a:tc>
                  <a:txBody>
                    <a:bodyPr/>
                    <a:lstStyle/>
                    <a:p>
                      <a:r>
                        <a:rPr lang="en-US" sz="1100" dirty="0"/>
                        <a:t>BIOS - UEFI Menus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a:t>3.1.1.5</a:t>
                      </a:r>
                    </a:p>
                  </a:txBody>
                  <a:tcPr marL="68580" marR="68580" marT="34290" marB="34290" anchor="ctr"/>
                </a:tc>
                <a:tc>
                  <a:txBody>
                    <a:bodyPr/>
                    <a:lstStyle/>
                    <a:p>
                      <a:r>
                        <a:rPr lang="en-US" sz="1100" baseline="0" dirty="0"/>
                        <a:t>Check Your Understanding</a:t>
                      </a:r>
                      <a:endParaRPr lang="en-US" sz="1100" dirty="0"/>
                    </a:p>
                  </a:txBody>
                  <a:tcPr marL="68580" marR="68580" marT="34290" marB="34290" anchor="ctr"/>
                </a:tc>
                <a:tc>
                  <a:txBody>
                    <a:bodyPr/>
                    <a:lstStyle/>
                    <a:p>
                      <a:r>
                        <a:rPr lang="en-US" sz="1100" dirty="0"/>
                        <a:t>BIOS and UEFI Terminology</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3.1.1.6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Lab</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Investigate BIOS or UEFI Settings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3.1.2.1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Video Demonstration</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Configure BIOS – UEFI Settings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a:t>3.1.2.4</a:t>
                      </a:r>
                    </a:p>
                  </a:txBody>
                  <a:tcPr marL="68580" marR="68580" marT="34290" marB="34290" anchor="ctr"/>
                </a:tc>
                <a:tc>
                  <a:txBody>
                    <a:bodyPr/>
                    <a:lstStyle/>
                    <a:p>
                      <a:r>
                        <a:rPr lang="en-US" sz="1100" baseline="0" dirty="0"/>
                        <a:t>Check Your Understanding</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BIOS and UEFI Configuration Terminology</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8"/>
                  </a:ext>
                </a:extLst>
              </a:tr>
              <a:tr h="292629">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dirty="0"/>
                        <a:t>3.1.2.5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Search for BIOS or UEFI Firmware Updates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9"/>
                  </a:ext>
                </a:extLst>
              </a:tr>
              <a:tr h="292629">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dirty="0"/>
                        <a:t>3.1.2.6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Install Windows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10"/>
                  </a:ext>
                </a:extLst>
              </a:tr>
              <a:tr h="292629">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dirty="0"/>
                        <a:t>3.1.2.7</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Install Third-Party Software in Windows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a:t>3.2.1.3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Ohm’s Law</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a:t>3.2.2.3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Power Fluctuation Terms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08440840"/>
                  </a:ext>
                </a:extLst>
              </a:tr>
              <a:tr h="292629">
                <a:tc>
                  <a:txBody>
                    <a:bodyPr/>
                    <a:lstStyle/>
                    <a:p>
                      <a:pPr algn="ctr"/>
                      <a:r>
                        <a:rPr lang="en-US" sz="1100" dirty="0"/>
                        <a:t>3.3.1.5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CPU Architectures and Operation</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57119054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Ports, Connectors, and Cables</a:t>
            </a:r>
            <a:br>
              <a:rPr lang="en-US" sz="1600" dirty="0">
                <a:latin typeface="Arial" charset="0"/>
              </a:rPr>
            </a:br>
            <a:r>
              <a:rPr lang="en-US" dirty="0">
                <a:latin typeface="Arial" charset="0"/>
              </a:rPr>
              <a:t>Twisted Pair Cables and Connectors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6467751" cy="3778147"/>
          </a:xfrm>
        </p:spPr>
        <p:txBody>
          <a:bodyPr/>
          <a:lstStyle/>
          <a:p>
            <a:r>
              <a:rPr lang="en-US" dirty="0"/>
              <a:t>Twisted pair cable is used in wired Ethernet networks and older telephone networks.</a:t>
            </a:r>
          </a:p>
          <a:p>
            <a:r>
              <a:rPr lang="en-US" dirty="0"/>
              <a:t>Twisted Pairs</a:t>
            </a:r>
          </a:p>
          <a:p>
            <a:pPr lvl="1"/>
            <a:r>
              <a:rPr lang="en-US" dirty="0"/>
              <a:t>Unshielded Twisted Pair (UTP) cabling is the most common form of twisted pair cabling and uses color-coded insulated copper wires.</a:t>
            </a:r>
          </a:p>
          <a:p>
            <a:pPr lvl="1"/>
            <a:r>
              <a:rPr lang="en-US" dirty="0"/>
              <a:t>Shielded Twisted Pair (STP) also uses color-coded insulated copper wires but includes foil or braiding as well.</a:t>
            </a:r>
          </a:p>
          <a:p>
            <a:r>
              <a:rPr lang="en-US" dirty="0"/>
              <a:t>RJ-45</a:t>
            </a:r>
          </a:p>
          <a:p>
            <a:pPr lvl="1"/>
            <a:r>
              <a:rPr lang="en-US" dirty="0"/>
              <a:t>Each end of a UTP cable must be terminated with an RJ-45 connector so it can be plugged into an Ethernet port.</a:t>
            </a:r>
          </a:p>
          <a:p>
            <a:r>
              <a:rPr lang="en-US" dirty="0"/>
              <a:t>RJ-11</a:t>
            </a:r>
          </a:p>
          <a:p>
            <a:pPr lvl="1"/>
            <a:r>
              <a:rPr lang="en-US" dirty="0"/>
              <a:t>Older telephone networks used a four-wire UTP cable terminated with an RJ-11 connector.</a:t>
            </a:r>
          </a:p>
          <a:p>
            <a:pPr lvl="1"/>
            <a:endParaRPr lang="en-US" dirty="0"/>
          </a:p>
        </p:txBody>
      </p:sp>
      <p:pic>
        <p:nvPicPr>
          <p:cNvPr id="3" name="Picture 2" descr="The UTP cable has 4 twister pair of color-coded insulated copper wires, and has the 8-pin connector attached." title="RJ-45">
            <a:extLst>
              <a:ext uri="{FF2B5EF4-FFF2-40B4-BE49-F238E27FC236}">
                <a16:creationId xmlns:a16="http://schemas.microsoft.com/office/drawing/2014/main" id="{8C4182FF-8A3D-4172-B638-F4608686C3E1}"/>
              </a:ext>
            </a:extLst>
          </p:cNvPr>
          <p:cNvPicPr>
            <a:picLocks noChangeAspect="1"/>
          </p:cNvPicPr>
          <p:nvPr/>
        </p:nvPicPr>
        <p:blipFill>
          <a:blip r:embed="rId4"/>
          <a:stretch>
            <a:fillRect/>
          </a:stretch>
        </p:blipFill>
        <p:spPr>
          <a:xfrm>
            <a:off x="6611814" y="837044"/>
            <a:ext cx="2376476" cy="1996240"/>
          </a:xfrm>
          <a:prstGeom prst="rect">
            <a:avLst/>
          </a:prstGeom>
        </p:spPr>
      </p:pic>
      <p:pic>
        <p:nvPicPr>
          <p:cNvPr id="5" name="Picture 4" descr="Cable has 4 wires (two pair) that are terminated with a 6-pin RJ-11 connector." title="RJ-11">
            <a:extLst>
              <a:ext uri="{FF2B5EF4-FFF2-40B4-BE49-F238E27FC236}">
                <a16:creationId xmlns:a16="http://schemas.microsoft.com/office/drawing/2014/main" id="{F9E3DD0B-1D68-4C65-8818-7A0D51D985E1}"/>
              </a:ext>
            </a:extLst>
          </p:cNvPr>
          <p:cNvPicPr>
            <a:picLocks noChangeAspect="1"/>
          </p:cNvPicPr>
          <p:nvPr/>
        </p:nvPicPr>
        <p:blipFill>
          <a:blip r:embed="rId5"/>
          <a:stretch>
            <a:fillRect/>
          </a:stretch>
        </p:blipFill>
        <p:spPr>
          <a:xfrm>
            <a:off x="7102762" y="2938828"/>
            <a:ext cx="1394581" cy="1691787"/>
          </a:xfrm>
          <a:prstGeom prst="rect">
            <a:avLst/>
          </a:prstGeom>
        </p:spPr>
      </p:pic>
    </p:spTree>
    <p:custDataLst>
      <p:tags r:id="rId1"/>
    </p:custDataLst>
    <p:extLst>
      <p:ext uri="{BB962C8B-B14F-4D97-AF65-F5344CB8AC3E}">
        <p14:creationId xmlns:p14="http://schemas.microsoft.com/office/powerpoint/2010/main" val="212866558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Ports, Connectors, and Cables</a:t>
            </a:r>
            <a:br>
              <a:rPr lang="en-US" sz="1600" dirty="0">
                <a:latin typeface="Arial" charset="0"/>
              </a:rPr>
            </a:br>
            <a:r>
              <a:rPr lang="en-US" dirty="0">
                <a:latin typeface="Arial" charset="0"/>
              </a:rPr>
              <a:t>Coax Cables and Connectors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6725659" cy="3778147"/>
          </a:xfrm>
        </p:spPr>
        <p:txBody>
          <a:bodyPr/>
          <a:lstStyle/>
          <a:p>
            <a:r>
              <a:rPr lang="en-US" dirty="0"/>
              <a:t>Coax Cable Construction</a:t>
            </a:r>
          </a:p>
          <a:p>
            <a:pPr lvl="1"/>
            <a:r>
              <a:rPr lang="en-US" dirty="0"/>
              <a:t>Coaxial cable has an inner center conductor surrounded by insulating material.</a:t>
            </a:r>
          </a:p>
          <a:p>
            <a:pPr lvl="1"/>
            <a:r>
              <a:rPr lang="en-US" dirty="0"/>
              <a:t>The insulating material is surrounded by a foil shield which is used as an outer conductor and also shields against electromagnetic interference (EMI).</a:t>
            </a:r>
          </a:p>
          <a:p>
            <a:r>
              <a:rPr lang="en-US" dirty="0"/>
              <a:t>RG-6</a:t>
            </a:r>
          </a:p>
          <a:p>
            <a:pPr lvl="1"/>
            <a:r>
              <a:rPr lang="en-US" dirty="0"/>
              <a:t>A heavy gauge cable with insulation and shielding for high-bandwidth, high-frequency applications (Internet, Cable TV, and Satellite TV)</a:t>
            </a:r>
          </a:p>
          <a:p>
            <a:r>
              <a:rPr lang="en-US" dirty="0"/>
              <a:t>RG-59</a:t>
            </a:r>
          </a:p>
          <a:p>
            <a:pPr lvl="1"/>
            <a:r>
              <a:rPr lang="en-US" dirty="0"/>
              <a:t>A thinner cable similar to RG-6, used for low bandwidth and lower frequency applications (analog video and CCTV)</a:t>
            </a:r>
          </a:p>
          <a:p>
            <a:r>
              <a:rPr lang="en-US" dirty="0"/>
              <a:t>BNC</a:t>
            </a:r>
          </a:p>
          <a:p>
            <a:pPr lvl="1"/>
            <a:r>
              <a:rPr lang="en-US" dirty="0"/>
              <a:t>An older connector, used with digital or analog audio or video.</a:t>
            </a:r>
          </a:p>
          <a:p>
            <a:pPr lvl="1"/>
            <a:endParaRPr lang="en-US" dirty="0"/>
          </a:p>
        </p:txBody>
      </p:sp>
      <p:pic>
        <p:nvPicPr>
          <p:cNvPr id="2" name="Picture 1" descr="Coax cable with the outer jacket pulled back to reveal the braided shielding and copper core conductor" title="Coax Cable">
            <a:extLst>
              <a:ext uri="{FF2B5EF4-FFF2-40B4-BE49-F238E27FC236}">
                <a16:creationId xmlns:a16="http://schemas.microsoft.com/office/drawing/2014/main" id="{2AE04229-2708-4E7B-986E-450C7B9AA66E}"/>
              </a:ext>
            </a:extLst>
          </p:cNvPr>
          <p:cNvPicPr>
            <a:picLocks noChangeAspect="1"/>
          </p:cNvPicPr>
          <p:nvPr/>
        </p:nvPicPr>
        <p:blipFill>
          <a:blip r:embed="rId4"/>
          <a:stretch>
            <a:fillRect/>
          </a:stretch>
        </p:blipFill>
        <p:spPr>
          <a:xfrm>
            <a:off x="6869723" y="800346"/>
            <a:ext cx="2072820" cy="1127858"/>
          </a:xfrm>
          <a:prstGeom prst="rect">
            <a:avLst/>
          </a:prstGeom>
        </p:spPr>
      </p:pic>
      <p:pic>
        <p:nvPicPr>
          <p:cNvPr id="4" name="Picture 3" descr="RG-6 cable is heavy gauge and has insulation and shielding with the coax connector" title="RG-6">
            <a:extLst>
              <a:ext uri="{FF2B5EF4-FFF2-40B4-BE49-F238E27FC236}">
                <a16:creationId xmlns:a16="http://schemas.microsoft.com/office/drawing/2014/main" id="{C9F21272-6EDA-44F3-8C70-45B8BDC3347D}"/>
              </a:ext>
            </a:extLst>
          </p:cNvPr>
          <p:cNvPicPr>
            <a:picLocks noChangeAspect="1"/>
          </p:cNvPicPr>
          <p:nvPr/>
        </p:nvPicPr>
        <p:blipFill>
          <a:blip r:embed="rId5"/>
          <a:stretch>
            <a:fillRect/>
          </a:stretch>
        </p:blipFill>
        <p:spPr>
          <a:xfrm>
            <a:off x="6874862" y="2209370"/>
            <a:ext cx="1806097" cy="1005927"/>
          </a:xfrm>
          <a:prstGeom prst="rect">
            <a:avLst/>
          </a:prstGeom>
        </p:spPr>
      </p:pic>
      <p:pic>
        <p:nvPicPr>
          <p:cNvPr id="8" name="Picture 7" descr="RG-59 cable is thinner and has a BNC connector." title="RG-59">
            <a:extLst>
              <a:ext uri="{FF2B5EF4-FFF2-40B4-BE49-F238E27FC236}">
                <a16:creationId xmlns:a16="http://schemas.microsoft.com/office/drawing/2014/main" id="{01467E12-3924-4995-A3E0-7A5987643CA3}"/>
              </a:ext>
            </a:extLst>
          </p:cNvPr>
          <p:cNvPicPr>
            <a:picLocks noChangeAspect="1"/>
          </p:cNvPicPr>
          <p:nvPr/>
        </p:nvPicPr>
        <p:blipFill>
          <a:blip r:embed="rId6"/>
          <a:stretch>
            <a:fillRect/>
          </a:stretch>
        </p:blipFill>
        <p:spPr>
          <a:xfrm>
            <a:off x="6864584" y="3502757"/>
            <a:ext cx="1816375" cy="1127858"/>
          </a:xfrm>
          <a:prstGeom prst="rect">
            <a:avLst/>
          </a:prstGeom>
        </p:spPr>
      </p:pic>
    </p:spTree>
    <p:custDataLst>
      <p:tags r:id="rId1"/>
    </p:custDataLst>
    <p:extLst>
      <p:ext uri="{BB962C8B-B14F-4D97-AF65-F5344CB8AC3E}">
        <p14:creationId xmlns:p14="http://schemas.microsoft.com/office/powerpoint/2010/main" val="34555675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22343"/>
            <a:ext cx="9144000" cy="757551"/>
          </a:xfrm>
        </p:spPr>
        <p:txBody>
          <a:bodyPr/>
          <a:lstStyle/>
          <a:p>
            <a:r>
              <a:rPr lang="en-US" sz="1600" dirty="0">
                <a:latin typeface="Arial" charset="0"/>
              </a:rPr>
              <a:t>Ports, Connectors, and Cables</a:t>
            </a:r>
            <a:br>
              <a:rPr lang="en-US" sz="1600" dirty="0">
                <a:latin typeface="Arial" charset="0"/>
              </a:rPr>
            </a:br>
            <a:r>
              <a:rPr lang="en-US" dirty="0">
                <a:latin typeface="Arial" charset="0"/>
              </a:rPr>
              <a:t>SCSI and IDE Cables and Connectors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6467751" cy="3778147"/>
          </a:xfrm>
        </p:spPr>
        <p:txBody>
          <a:bodyPr/>
          <a:lstStyle/>
          <a:p>
            <a:r>
              <a:rPr lang="en-US" dirty="0"/>
              <a:t>Small Computer Systems Interface (SCSI) is a standard for connecting peripheral and storage devices in a daisy-chained format.</a:t>
            </a:r>
          </a:p>
          <a:p>
            <a:r>
              <a:rPr lang="en-US" dirty="0"/>
              <a:t>External SCSI Cable</a:t>
            </a:r>
          </a:p>
          <a:p>
            <a:pPr lvl="1"/>
            <a:r>
              <a:rPr lang="en-US" dirty="0"/>
              <a:t>Used for connecting older external SCSI devices (scanners and printers).</a:t>
            </a:r>
          </a:p>
          <a:p>
            <a:r>
              <a:rPr lang="en-US" dirty="0"/>
              <a:t>Internal SCSI Cable </a:t>
            </a:r>
          </a:p>
          <a:p>
            <a:pPr lvl="1"/>
            <a:r>
              <a:rPr lang="en-US" dirty="0"/>
              <a:t>Common SCSI connector for internal hard drives with 50 pins arranged in two rows and attached to a ribbon cable.</a:t>
            </a:r>
          </a:p>
          <a:p>
            <a:r>
              <a:rPr lang="en-US" dirty="0"/>
              <a:t>IDE Cable</a:t>
            </a:r>
          </a:p>
          <a:p>
            <a:pPr lvl="1"/>
            <a:r>
              <a:rPr lang="en-US" dirty="0"/>
              <a:t>Visually similar to the internal SCSI cable, but commonly with three 40-pin connectors.</a:t>
            </a:r>
          </a:p>
          <a:p>
            <a:pPr lvl="1"/>
            <a:r>
              <a:rPr lang="en-US" dirty="0"/>
              <a:t>One connector connects to the IDE port on the motherboard and two for attaching IDE drives.</a:t>
            </a:r>
          </a:p>
          <a:p>
            <a:pPr lvl="1"/>
            <a:endParaRPr lang="en-US" dirty="0"/>
          </a:p>
        </p:txBody>
      </p:sp>
      <p:pic>
        <p:nvPicPr>
          <p:cNvPr id="2" name="Picture 1" descr="This connector came in 36-pin and 50-pin versions. The pins are arranged in two rows with a plastic bar through the center that holds the contact pins. Squeeze latches or bail locks located on the sides of the connector are used to hold it in place" title="External SCSI">
            <a:extLst>
              <a:ext uri="{FF2B5EF4-FFF2-40B4-BE49-F238E27FC236}">
                <a16:creationId xmlns:a16="http://schemas.microsoft.com/office/drawing/2014/main" id="{BD1C8D4A-6923-4D49-952B-F889A200FACA}"/>
              </a:ext>
            </a:extLst>
          </p:cNvPr>
          <p:cNvPicPr>
            <a:picLocks noChangeAspect="1"/>
          </p:cNvPicPr>
          <p:nvPr/>
        </p:nvPicPr>
        <p:blipFill>
          <a:blip r:embed="rId4"/>
          <a:stretch>
            <a:fillRect/>
          </a:stretch>
        </p:blipFill>
        <p:spPr>
          <a:xfrm>
            <a:off x="6884639" y="798944"/>
            <a:ext cx="1919199" cy="1306121"/>
          </a:xfrm>
          <a:prstGeom prst="rect">
            <a:avLst/>
          </a:prstGeom>
        </p:spPr>
      </p:pic>
      <p:pic>
        <p:nvPicPr>
          <p:cNvPr id="4" name="Picture 3" descr="The common SCSI connector for internal hard drives is the internal 50-pin SCSI which has 50 pins arranged in two rows and is attached to a ribbon cable." title="Internal SCSI">
            <a:extLst>
              <a:ext uri="{FF2B5EF4-FFF2-40B4-BE49-F238E27FC236}">
                <a16:creationId xmlns:a16="http://schemas.microsoft.com/office/drawing/2014/main" id="{733E8628-7AF1-4A8A-863C-9785345DC45E}"/>
              </a:ext>
            </a:extLst>
          </p:cNvPr>
          <p:cNvPicPr>
            <a:picLocks noChangeAspect="1"/>
          </p:cNvPicPr>
          <p:nvPr/>
        </p:nvPicPr>
        <p:blipFill>
          <a:blip r:embed="rId5"/>
          <a:stretch>
            <a:fillRect/>
          </a:stretch>
        </p:blipFill>
        <p:spPr>
          <a:xfrm>
            <a:off x="6884639" y="2147180"/>
            <a:ext cx="2091268" cy="1188721"/>
          </a:xfrm>
          <a:prstGeom prst="rect">
            <a:avLst/>
          </a:prstGeom>
        </p:spPr>
      </p:pic>
      <p:pic>
        <p:nvPicPr>
          <p:cNvPr id="6" name="Picture 5" descr="IDE ribbon cables are very similar to internal SCSI cables however IDE uses 40-pin connectors. There are typically three connectors on the cable." title="IDE Cable">
            <a:extLst>
              <a:ext uri="{FF2B5EF4-FFF2-40B4-BE49-F238E27FC236}">
                <a16:creationId xmlns:a16="http://schemas.microsoft.com/office/drawing/2014/main" id="{2EDA2B94-4401-4D6E-BF28-9190D03EB8DF}"/>
              </a:ext>
            </a:extLst>
          </p:cNvPr>
          <p:cNvPicPr>
            <a:picLocks noChangeAspect="1"/>
          </p:cNvPicPr>
          <p:nvPr/>
        </p:nvPicPr>
        <p:blipFill>
          <a:blip r:embed="rId6"/>
          <a:stretch>
            <a:fillRect/>
          </a:stretch>
        </p:blipFill>
        <p:spPr>
          <a:xfrm>
            <a:off x="6905670" y="3378883"/>
            <a:ext cx="2094266" cy="1201864"/>
          </a:xfrm>
          <a:prstGeom prst="rect">
            <a:avLst/>
          </a:prstGeom>
        </p:spPr>
      </p:pic>
    </p:spTree>
    <p:custDataLst>
      <p:tags r:id="rId1"/>
    </p:custDataLst>
    <p:extLst>
      <p:ext uri="{BB962C8B-B14F-4D97-AF65-F5344CB8AC3E}">
        <p14:creationId xmlns:p14="http://schemas.microsoft.com/office/powerpoint/2010/main" val="4021883875"/>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Monitors</a:t>
            </a:r>
            <a:br>
              <a:rPr lang="en-US" sz="1600" dirty="0">
                <a:latin typeface="Arial" charset="0"/>
              </a:rPr>
            </a:br>
            <a:r>
              <a:rPr lang="en-US" dirty="0">
                <a:latin typeface="Arial" charset="0"/>
              </a:rPr>
              <a:t>Monitor Characteristics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8542736" cy="3778147"/>
          </a:xfrm>
        </p:spPr>
        <p:txBody>
          <a:bodyPr/>
          <a:lstStyle/>
          <a:p>
            <a:r>
              <a:rPr lang="en-US" dirty="0"/>
              <a:t>There are many types of computer monitors available and they vary by use, size, quality, clarity, brightness and more.</a:t>
            </a:r>
          </a:p>
          <a:p>
            <a:r>
              <a:rPr lang="en-US" dirty="0"/>
              <a:t>Computer monitors are usually described by:</a:t>
            </a:r>
          </a:p>
          <a:p>
            <a:pPr lvl="1"/>
            <a:r>
              <a:rPr lang="en-US" b="1" dirty="0"/>
              <a:t>Screen size</a:t>
            </a:r>
            <a:r>
              <a:rPr lang="en-US" dirty="0"/>
              <a:t> – The diagonal measurement of the screen (i.e., top left to bottom right) in inches.</a:t>
            </a:r>
          </a:p>
          <a:p>
            <a:pPr lvl="1"/>
            <a:r>
              <a:rPr lang="en-US" b="1" dirty="0"/>
              <a:t>Resolution</a:t>
            </a:r>
            <a:r>
              <a:rPr lang="en-US" dirty="0"/>
              <a:t> – Resolution is measured by the number of horizontal and vertical pixels. For example, 1920 x 1080 (i.e., 1080p) means it has 1920 horizontal pixels and 1080 vertical pixels. </a:t>
            </a:r>
          </a:p>
          <a:p>
            <a:pPr lvl="1"/>
            <a:r>
              <a:rPr lang="en-US" b="1" dirty="0"/>
              <a:t>Monitor resolution</a:t>
            </a:r>
            <a:r>
              <a:rPr lang="en-US" dirty="0"/>
              <a:t> – This relates to the amount of information that can be displayed on a screen.</a:t>
            </a:r>
          </a:p>
          <a:p>
            <a:pPr lvl="1"/>
            <a:r>
              <a:rPr lang="en-US" b="1" dirty="0"/>
              <a:t>Native resolution</a:t>
            </a:r>
            <a:r>
              <a:rPr lang="en-US" dirty="0"/>
              <a:t> – This identifies the best monitor resolution for the specific monitor. </a:t>
            </a:r>
          </a:p>
          <a:p>
            <a:pPr lvl="1"/>
            <a:r>
              <a:rPr lang="en-US" b="1" dirty="0"/>
              <a:t>Native mode</a:t>
            </a:r>
            <a:r>
              <a:rPr lang="en-US" dirty="0"/>
              <a:t> – This term describes when the image sent to the monitor by the video adapter card matches the native resolution of the monitor.</a:t>
            </a:r>
          </a:p>
          <a:p>
            <a:pPr lvl="1"/>
            <a:r>
              <a:rPr lang="en-US" b="1" dirty="0"/>
              <a:t>Connectivity</a:t>
            </a:r>
            <a:r>
              <a:rPr lang="en-US" dirty="0"/>
              <a:t> – Older monitors used VGA or DVI while newer monitors support HDMI and DisplayPort.</a:t>
            </a:r>
          </a:p>
        </p:txBody>
      </p:sp>
    </p:spTree>
    <p:custDataLst>
      <p:tags r:id="rId1"/>
    </p:custDataLst>
    <p:extLst>
      <p:ext uri="{BB962C8B-B14F-4D97-AF65-F5344CB8AC3E}">
        <p14:creationId xmlns:p14="http://schemas.microsoft.com/office/powerpoint/2010/main" val="4227171937"/>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Monitors</a:t>
            </a:r>
            <a:br>
              <a:rPr lang="en-US" sz="1600" dirty="0">
                <a:latin typeface="Arial" charset="0"/>
              </a:rPr>
            </a:br>
            <a:r>
              <a:rPr lang="en-US" dirty="0">
                <a:latin typeface="Arial" charset="0"/>
              </a:rPr>
              <a:t>Monitor Terms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3" y="830256"/>
            <a:ext cx="8788921" cy="3778147"/>
          </a:xfrm>
        </p:spPr>
        <p:txBody>
          <a:bodyPr/>
          <a:lstStyle/>
          <a:p>
            <a:r>
              <a:rPr lang="en-US" b="1" dirty="0"/>
              <a:t>Pixel</a:t>
            </a:r>
            <a:r>
              <a:rPr lang="en-US" dirty="0"/>
              <a:t> – a tiny dot capable of displaying red, green, and blue.</a:t>
            </a:r>
          </a:p>
          <a:p>
            <a:r>
              <a:rPr lang="en-US" b="1" dirty="0"/>
              <a:t>Dot pitch </a:t>
            </a:r>
            <a:r>
              <a:rPr lang="en-US" dirty="0"/>
              <a:t>– The distance between pixels on the screen.</a:t>
            </a:r>
          </a:p>
          <a:p>
            <a:r>
              <a:rPr lang="en-US" b="1" dirty="0"/>
              <a:t>Brightness</a:t>
            </a:r>
            <a:r>
              <a:rPr lang="en-US" dirty="0"/>
              <a:t> – The luminance of a monitor, measured in candelas per square meter (cd/m2)</a:t>
            </a:r>
          </a:p>
          <a:p>
            <a:r>
              <a:rPr lang="en-US" b="1" dirty="0"/>
              <a:t>Contrast</a:t>
            </a:r>
            <a:r>
              <a:rPr lang="en-US" dirty="0"/>
              <a:t> </a:t>
            </a:r>
            <a:r>
              <a:rPr lang="en-US" b="1" dirty="0"/>
              <a:t>ratio</a:t>
            </a:r>
            <a:r>
              <a:rPr lang="en-US" dirty="0"/>
              <a:t> – The measurement of how white and how black a monitor can get.</a:t>
            </a:r>
          </a:p>
          <a:p>
            <a:r>
              <a:rPr lang="en-US" b="1" dirty="0"/>
              <a:t>Aspect</a:t>
            </a:r>
            <a:r>
              <a:rPr lang="en-US" dirty="0"/>
              <a:t> </a:t>
            </a:r>
            <a:r>
              <a:rPr lang="en-US" b="1" dirty="0"/>
              <a:t>ratio</a:t>
            </a:r>
            <a:r>
              <a:rPr lang="en-US" dirty="0"/>
              <a:t> – The horizontal to vertical measurement of the viewing area of a monitor.</a:t>
            </a:r>
          </a:p>
          <a:p>
            <a:r>
              <a:rPr lang="en-US" b="1" dirty="0"/>
              <a:t>Refresh</a:t>
            </a:r>
            <a:r>
              <a:rPr lang="en-US" dirty="0"/>
              <a:t> </a:t>
            </a:r>
            <a:r>
              <a:rPr lang="en-US" b="1" dirty="0"/>
              <a:t>rate</a:t>
            </a:r>
            <a:r>
              <a:rPr lang="en-US" dirty="0"/>
              <a:t> – The amount of seconds for an image to be rebuilt, measured in Hertz (Hz).</a:t>
            </a:r>
          </a:p>
          <a:p>
            <a:r>
              <a:rPr lang="en-US" b="1" dirty="0"/>
              <a:t>Response</a:t>
            </a:r>
            <a:r>
              <a:rPr lang="en-US" dirty="0"/>
              <a:t> </a:t>
            </a:r>
            <a:r>
              <a:rPr lang="en-US" b="1" dirty="0"/>
              <a:t>time</a:t>
            </a:r>
            <a:r>
              <a:rPr lang="en-US" dirty="0"/>
              <a:t> -  The amount in time for a pixel to change properties (color or brightness)</a:t>
            </a:r>
          </a:p>
          <a:p>
            <a:r>
              <a:rPr lang="en-US" b="1" dirty="0"/>
              <a:t>Interlaced</a:t>
            </a:r>
            <a:r>
              <a:rPr lang="en-US" dirty="0"/>
              <a:t> – Creates an image by scanning the screen two times. (Odd lines and then even lines)</a:t>
            </a:r>
          </a:p>
          <a:p>
            <a:r>
              <a:rPr lang="en-US" b="1" dirty="0"/>
              <a:t>Non-Interlaced</a:t>
            </a:r>
            <a:r>
              <a:rPr lang="en-US" dirty="0"/>
              <a:t> – Creates an image by scanning the screen one line at a time, from top to bottom.</a:t>
            </a:r>
          </a:p>
        </p:txBody>
      </p:sp>
    </p:spTree>
    <p:custDataLst>
      <p:tags r:id="rId1"/>
    </p:custDataLst>
    <p:extLst>
      <p:ext uri="{BB962C8B-B14F-4D97-AF65-F5344CB8AC3E}">
        <p14:creationId xmlns:p14="http://schemas.microsoft.com/office/powerpoint/2010/main" val="134610180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Monitors</a:t>
            </a:r>
            <a:br>
              <a:rPr lang="en-US" sz="1600" dirty="0">
                <a:latin typeface="Arial" charset="0"/>
              </a:rPr>
            </a:br>
            <a:r>
              <a:rPr lang="en-US" dirty="0">
                <a:latin typeface="Arial" charset="0"/>
              </a:rPr>
              <a:t>Display Standards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3" y="830256"/>
            <a:ext cx="7034779" cy="3778147"/>
          </a:xfrm>
        </p:spPr>
        <p:txBody>
          <a:bodyPr/>
          <a:lstStyle/>
          <a:p>
            <a:r>
              <a:rPr lang="en-US" b="1" dirty="0"/>
              <a:t>CGA</a:t>
            </a:r>
            <a:r>
              <a:rPr lang="en-US" dirty="0"/>
              <a:t> – Color Graphics Adapter (320 x 200 resolution)</a:t>
            </a:r>
          </a:p>
          <a:p>
            <a:r>
              <a:rPr lang="en-US" b="1" dirty="0"/>
              <a:t>VGA</a:t>
            </a:r>
            <a:r>
              <a:rPr lang="en-US" dirty="0"/>
              <a:t> – Video Graphics Array (640 x 480 resolution)</a:t>
            </a:r>
          </a:p>
          <a:p>
            <a:r>
              <a:rPr lang="en-US" b="1" dirty="0"/>
              <a:t>SVGA</a:t>
            </a:r>
            <a:r>
              <a:rPr lang="en-US" dirty="0"/>
              <a:t> – Super Video Graphics Array ( 800 x 600 resolution)</a:t>
            </a:r>
          </a:p>
          <a:p>
            <a:r>
              <a:rPr lang="en-US" b="1" dirty="0"/>
              <a:t>HD</a:t>
            </a:r>
            <a:r>
              <a:rPr lang="en-US" dirty="0"/>
              <a:t> – High Definition (1280 x 720 resolution) – Also known as 720p</a:t>
            </a:r>
          </a:p>
          <a:p>
            <a:r>
              <a:rPr lang="en-US" b="1" dirty="0"/>
              <a:t>FHD</a:t>
            </a:r>
            <a:r>
              <a:rPr lang="en-US" dirty="0"/>
              <a:t> – Full High Definition (1920 x 1280 resolution) – Also known as 1080p</a:t>
            </a:r>
          </a:p>
          <a:p>
            <a:r>
              <a:rPr lang="en-US" b="1" dirty="0"/>
              <a:t>QHD</a:t>
            </a:r>
            <a:r>
              <a:rPr lang="en-US" dirty="0"/>
              <a:t> – Quad High Definition (2560 x 1440 resolution) – Also known as 1440p</a:t>
            </a:r>
          </a:p>
          <a:p>
            <a:r>
              <a:rPr lang="en-US" b="1" dirty="0"/>
              <a:t>UHD</a:t>
            </a:r>
            <a:r>
              <a:rPr lang="en-US" dirty="0"/>
              <a:t> – Ultra High Definition ( 3840 x 2160 resolution) – Also known as 4k</a:t>
            </a:r>
          </a:p>
        </p:txBody>
      </p:sp>
    </p:spTree>
    <p:custDataLst>
      <p:tags r:id="rId1"/>
    </p:custDataLst>
    <p:extLst>
      <p:ext uri="{BB962C8B-B14F-4D97-AF65-F5344CB8AC3E}">
        <p14:creationId xmlns:p14="http://schemas.microsoft.com/office/powerpoint/2010/main" val="372714170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Monitors</a:t>
            </a:r>
            <a:br>
              <a:rPr lang="en-US" sz="1600" dirty="0">
                <a:latin typeface="Arial" charset="0"/>
              </a:rPr>
            </a:br>
            <a:r>
              <a:rPr lang="en-US" dirty="0">
                <a:latin typeface="Arial" charset="0"/>
              </a:rPr>
              <a:t>Using Multiple Monitors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4804925" cy="3778147"/>
          </a:xfrm>
        </p:spPr>
        <p:txBody>
          <a:bodyPr/>
          <a:lstStyle/>
          <a:p>
            <a:r>
              <a:rPr lang="en-US" dirty="0"/>
              <a:t>Adding monitors can increase your visual desktop area and improve productivity. </a:t>
            </a:r>
          </a:p>
          <a:p>
            <a:pPr lvl="1"/>
            <a:r>
              <a:rPr lang="en-US" dirty="0"/>
              <a:t>The added monitors enable you to expand the size of the monitor or duplicate the desktop so you can view additional windows. </a:t>
            </a:r>
          </a:p>
          <a:p>
            <a:r>
              <a:rPr lang="en-US" dirty="0"/>
              <a:t>Many computers have built-in support for multiple monitors. </a:t>
            </a:r>
          </a:p>
          <a:p>
            <a:r>
              <a:rPr lang="en-US" dirty="0"/>
              <a:t>To connect multiple monitors to a computer, you need to:</a:t>
            </a:r>
          </a:p>
          <a:p>
            <a:pPr lvl="1"/>
            <a:r>
              <a:rPr lang="en-US" dirty="0"/>
              <a:t>enable your computer to support multiple monitors</a:t>
            </a:r>
          </a:p>
          <a:p>
            <a:pPr lvl="1"/>
            <a:r>
              <a:rPr lang="en-US" dirty="0"/>
              <a:t>gather the appropriate display cables</a:t>
            </a:r>
          </a:p>
        </p:txBody>
      </p:sp>
      <p:pic>
        <p:nvPicPr>
          <p:cNvPr id="3" name="Picture 2" descr="Image shows a woman sitting at a desk looking at two montiors and a laptop. " title="Multiple Monitors">
            <a:extLst>
              <a:ext uri="{FF2B5EF4-FFF2-40B4-BE49-F238E27FC236}">
                <a16:creationId xmlns:a16="http://schemas.microsoft.com/office/drawing/2014/main" id="{1829C019-3DA4-4760-B063-A57D03B59BA9}"/>
              </a:ext>
            </a:extLst>
          </p:cNvPr>
          <p:cNvPicPr>
            <a:picLocks noChangeAspect="1"/>
          </p:cNvPicPr>
          <p:nvPr/>
        </p:nvPicPr>
        <p:blipFill>
          <a:blip r:embed="rId4"/>
          <a:stretch>
            <a:fillRect/>
          </a:stretch>
        </p:blipFill>
        <p:spPr>
          <a:xfrm>
            <a:off x="5029199" y="1352549"/>
            <a:ext cx="3832422" cy="2438401"/>
          </a:xfrm>
          <a:prstGeom prst="rect">
            <a:avLst/>
          </a:prstGeom>
        </p:spPr>
      </p:pic>
    </p:spTree>
    <p:custDataLst>
      <p:tags r:id="rId1"/>
    </p:custDataLst>
    <p:extLst>
      <p:ext uri="{BB962C8B-B14F-4D97-AF65-F5344CB8AC3E}">
        <p14:creationId xmlns:p14="http://schemas.microsoft.com/office/powerpoint/2010/main" val="3944630431"/>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lstStyle/>
          <a:p>
            <a:r>
              <a:rPr lang="en-US" dirty="0">
                <a:solidFill>
                  <a:schemeClr val="accent5">
                    <a:lumMod val="40000"/>
                    <a:lumOff val="60000"/>
                  </a:schemeClr>
                </a:solidFill>
              </a:rPr>
              <a:t>3.4 Computer Configuration</a:t>
            </a:r>
          </a:p>
        </p:txBody>
      </p:sp>
    </p:spTree>
    <p:custDataLst>
      <p:tags r:id="rId1"/>
    </p:custDataLst>
    <p:extLst>
      <p:ext uri="{BB962C8B-B14F-4D97-AF65-F5344CB8AC3E}">
        <p14:creationId xmlns:p14="http://schemas.microsoft.com/office/powerpoint/2010/main" val="229036905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Upgrade Computer Hardware</a:t>
            </a:r>
            <a:br>
              <a:rPr lang="en-US" sz="1600" dirty="0">
                <a:latin typeface="Arial" charset="0"/>
              </a:rPr>
            </a:br>
            <a:r>
              <a:rPr lang="en-US" dirty="0">
                <a:latin typeface="Arial" charset="0"/>
              </a:rPr>
              <a:t>Motherboard Upgrade</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4" y="852468"/>
            <a:ext cx="5370911" cy="3852882"/>
          </a:xfrm>
        </p:spPr>
        <p:txBody>
          <a:bodyPr/>
          <a:lstStyle/>
          <a:p>
            <a:r>
              <a:rPr lang="en-US" sz="1600" dirty="0"/>
              <a:t>Computers need periodic upgrades for various reasons:</a:t>
            </a:r>
          </a:p>
          <a:p>
            <a:pPr lvl="1"/>
            <a:r>
              <a:rPr lang="en-US" sz="1500" dirty="0"/>
              <a:t>User requirements change</a:t>
            </a:r>
          </a:p>
          <a:p>
            <a:pPr lvl="1"/>
            <a:r>
              <a:rPr lang="en-US" sz="1500" dirty="0"/>
              <a:t>Upgraded software packages require new hardware</a:t>
            </a:r>
          </a:p>
          <a:p>
            <a:pPr lvl="1"/>
            <a:r>
              <a:rPr lang="en-US" sz="1500" dirty="0"/>
              <a:t>New hardware offers enhanced performance</a:t>
            </a:r>
          </a:p>
          <a:p>
            <a:r>
              <a:rPr lang="en-US" sz="1600" dirty="0"/>
              <a:t>If you upgrade or replace a motherboard, consider that you might have to replace other components including:</a:t>
            </a:r>
          </a:p>
          <a:p>
            <a:pPr lvl="1"/>
            <a:r>
              <a:rPr lang="en-US" sz="1500" dirty="0"/>
              <a:t>CPU</a:t>
            </a:r>
          </a:p>
          <a:p>
            <a:pPr lvl="1"/>
            <a:r>
              <a:rPr lang="en-US" sz="1500" dirty="0"/>
              <a:t>heat sink and fan assembly</a:t>
            </a:r>
          </a:p>
          <a:p>
            <a:pPr lvl="1"/>
            <a:r>
              <a:rPr lang="en-US" sz="1500" dirty="0"/>
              <a:t>RAM. </a:t>
            </a:r>
          </a:p>
          <a:p>
            <a:r>
              <a:rPr lang="en-US" sz="1600" dirty="0"/>
              <a:t>A new motherboard must fit in the old computer case and the power supply must support it.</a:t>
            </a:r>
          </a:p>
        </p:txBody>
      </p:sp>
      <p:pic>
        <p:nvPicPr>
          <p:cNvPr id="2" name="Picture 1" descr="This image shows a picture of a motherboard with a very large heat sink and fan installed on the CPU." title="Motherboard">
            <a:extLst>
              <a:ext uri="{FF2B5EF4-FFF2-40B4-BE49-F238E27FC236}">
                <a16:creationId xmlns:a16="http://schemas.microsoft.com/office/drawing/2014/main" id="{A747581A-9E8C-490D-95A7-171FC81D4B32}"/>
              </a:ext>
            </a:extLst>
          </p:cNvPr>
          <p:cNvPicPr>
            <a:picLocks noChangeAspect="1"/>
          </p:cNvPicPr>
          <p:nvPr/>
        </p:nvPicPr>
        <p:blipFill>
          <a:blip r:embed="rId4"/>
          <a:stretch>
            <a:fillRect/>
          </a:stretch>
        </p:blipFill>
        <p:spPr>
          <a:xfrm>
            <a:off x="5374289" y="898794"/>
            <a:ext cx="3701847" cy="3392238"/>
          </a:xfrm>
          <a:prstGeom prst="rect">
            <a:avLst/>
          </a:prstGeom>
        </p:spPr>
      </p:pic>
    </p:spTree>
    <p:custDataLst>
      <p:tags r:id="rId1"/>
    </p:custDataLst>
    <p:extLst>
      <p:ext uri="{BB962C8B-B14F-4D97-AF65-F5344CB8AC3E}">
        <p14:creationId xmlns:p14="http://schemas.microsoft.com/office/powerpoint/2010/main" val="3105735555"/>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Upgrade Computer Hardware</a:t>
            </a:r>
            <a:br>
              <a:rPr lang="en-US" sz="1600" dirty="0">
                <a:latin typeface="Arial" charset="0"/>
              </a:rPr>
            </a:br>
            <a:r>
              <a:rPr lang="en-US" dirty="0">
                <a:latin typeface="Arial" charset="0"/>
              </a:rPr>
              <a:t>Steps to Upgrade a Motherboard</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3" y="852468"/>
            <a:ext cx="8751283" cy="3743595"/>
          </a:xfrm>
        </p:spPr>
        <p:txBody>
          <a:bodyPr numCol="2"/>
          <a:lstStyle/>
          <a:p>
            <a:r>
              <a:rPr lang="en-US" dirty="0"/>
              <a:t>To upgrade a motherboard from a computer case, follow these steps:</a:t>
            </a:r>
          </a:p>
          <a:p>
            <a:pPr lvl="1"/>
            <a:r>
              <a:rPr lang="en-US" b="1" dirty="0"/>
              <a:t>Step 1.</a:t>
            </a:r>
            <a:r>
              <a:rPr lang="en-US" dirty="0"/>
              <a:t> Record how the power supply, case fans, case LEDs, and case buttons attach to the old motherboard.</a:t>
            </a:r>
          </a:p>
          <a:p>
            <a:pPr lvl="1"/>
            <a:r>
              <a:rPr lang="en-US" b="1" dirty="0"/>
              <a:t>Step 2.</a:t>
            </a:r>
            <a:r>
              <a:rPr lang="en-US" dirty="0"/>
              <a:t> Disconnect the cables from the old motherboard.</a:t>
            </a:r>
          </a:p>
          <a:p>
            <a:pPr lvl="1"/>
            <a:r>
              <a:rPr lang="en-US" b="1" dirty="0"/>
              <a:t>Step 3.</a:t>
            </a:r>
            <a:r>
              <a:rPr lang="en-US" dirty="0"/>
              <a:t> Disconnect and remove the expansion cards from the case.</a:t>
            </a:r>
          </a:p>
          <a:p>
            <a:pPr lvl="1"/>
            <a:r>
              <a:rPr lang="en-US" b="1" dirty="0"/>
              <a:t>Step 4.</a:t>
            </a:r>
            <a:r>
              <a:rPr lang="en-US" dirty="0"/>
              <a:t> Record how the old motherboard is secured to the case.</a:t>
            </a:r>
          </a:p>
          <a:p>
            <a:pPr lvl="1"/>
            <a:r>
              <a:rPr lang="en-US" sz="1400" b="1" dirty="0"/>
              <a:t>Step 5.</a:t>
            </a:r>
            <a:r>
              <a:rPr lang="en-US" sz="1400" dirty="0"/>
              <a:t> Remove the old motherboard from the case.</a:t>
            </a:r>
          </a:p>
          <a:p>
            <a:pPr lvl="1"/>
            <a:endParaRPr lang="en-US" sz="1400" dirty="0"/>
          </a:p>
          <a:p>
            <a:r>
              <a:rPr lang="en-US" sz="1400" b="1" dirty="0"/>
              <a:t>Step 6.</a:t>
            </a:r>
            <a:r>
              <a:rPr lang="en-US" sz="1400" dirty="0"/>
              <a:t> Identify where all of the connectors are such as power, SATA, fan, USB, audio, front panel connector, and any others on the new motherboard.</a:t>
            </a:r>
          </a:p>
          <a:p>
            <a:r>
              <a:rPr lang="en-US" sz="1400" b="1" dirty="0"/>
              <a:t>Step 7.</a:t>
            </a:r>
            <a:r>
              <a:rPr lang="en-US" sz="1400" dirty="0"/>
              <a:t> Replace the old I/O shield with the new I/O shield.</a:t>
            </a:r>
          </a:p>
          <a:p>
            <a:r>
              <a:rPr lang="en-US" sz="1400" b="1" dirty="0"/>
              <a:t>Step 8.</a:t>
            </a:r>
            <a:r>
              <a:rPr lang="en-US" sz="1400" dirty="0"/>
              <a:t> Insert and secure the motherboard into the case. </a:t>
            </a:r>
          </a:p>
          <a:p>
            <a:r>
              <a:rPr lang="en-US" sz="1400" b="1" dirty="0"/>
              <a:t>Step 9.</a:t>
            </a:r>
            <a:r>
              <a:rPr lang="en-US" sz="1400" dirty="0"/>
              <a:t> Connect the power supply, case fans, case LEDs, front panel, and any other required cables. </a:t>
            </a:r>
          </a:p>
          <a:p>
            <a:r>
              <a:rPr lang="en-US" sz="1400" b="1" dirty="0"/>
              <a:t>Step 10.</a:t>
            </a:r>
            <a:r>
              <a:rPr lang="en-US" sz="1400" dirty="0"/>
              <a:t> After the new motherboard is in place and the cables are connected, install and secure the expansion cards.</a:t>
            </a:r>
          </a:p>
        </p:txBody>
      </p:sp>
    </p:spTree>
    <p:custDataLst>
      <p:tags r:id="rId1"/>
    </p:custDataLst>
    <p:extLst>
      <p:ext uri="{BB962C8B-B14F-4D97-AF65-F5344CB8AC3E}">
        <p14:creationId xmlns:p14="http://schemas.microsoft.com/office/powerpoint/2010/main" val="47927056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r>
              <a:rPr lang="en-US" dirty="0"/>
              <a:t>Chapter 3: Activities (Cont.)</a:t>
            </a:r>
          </a:p>
        </p:txBody>
      </p:sp>
      <p:sp>
        <p:nvSpPr>
          <p:cNvPr id="6147" name="Rectangle 34"/>
          <p:cNvSpPr>
            <a:spLocks noGrp="1" noChangeArrowheads="1"/>
          </p:cNvSpPr>
          <p:nvPr>
            <p:ph idx="1"/>
          </p:nvPr>
        </p:nvSpPr>
        <p:spPr>
          <a:xfrm>
            <a:off x="144065" y="783178"/>
            <a:ext cx="8853286" cy="323137"/>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522025142"/>
              </p:ext>
            </p:extLst>
          </p:nvPr>
        </p:nvGraphicFramePr>
        <p:xfrm>
          <a:off x="457291" y="1122081"/>
          <a:ext cx="8229418" cy="350526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989656">
                  <a:extLst>
                    <a:ext uri="{9D8B030D-6E8A-4147-A177-3AD203B41FA5}">
                      <a16:colId xmlns:a16="http://schemas.microsoft.com/office/drawing/2014/main" val="3156509146"/>
                    </a:ext>
                  </a:extLst>
                </a:gridCol>
                <a:gridCol w="394815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3.3.2.1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What Do You</a:t>
                      </a:r>
                      <a:r>
                        <a:rPr lang="en-US" sz="1100" baseline="0" dirty="0"/>
                        <a:t> Already Know?</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RAID</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3.3.2.4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RAID</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3.3.3.8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Ports, Connectors, and Cables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a:t>3.3.4.5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Monitor Terminology</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a:t>3.4.1.7</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Research a Hardware Upgrade</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a:t>3.4.2.1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What Do You Already Know?</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Configure a </a:t>
                      </a:r>
                      <a:r>
                        <a:rPr lang="en-US" sz="1100" dirty="0" err="1"/>
                        <a:t>CAx</a:t>
                      </a:r>
                      <a:r>
                        <a:rPr lang="en-US" sz="1100" dirty="0"/>
                        <a:t> Workstation</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a:t>3.4.2.2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What Do You Already Know?</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Configure an Audio Video Editing Workstation</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8"/>
                  </a:ext>
                </a:extLst>
              </a:tr>
              <a:tr h="292629">
                <a:tc>
                  <a:txBody>
                    <a:bodyPr/>
                    <a:lstStyle/>
                    <a:p>
                      <a:pPr algn="ctr"/>
                      <a:r>
                        <a:rPr lang="en-US" sz="1100" dirty="0"/>
                        <a:t>3.4.2.3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What Do You Already Know?</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Configure a Virtualization Workstation</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9"/>
                  </a:ext>
                </a:extLst>
              </a:tr>
              <a:tr h="292629">
                <a:tc>
                  <a:txBody>
                    <a:bodyPr/>
                    <a:lstStyle/>
                    <a:p>
                      <a:pPr algn="ctr"/>
                      <a:r>
                        <a:rPr lang="en-US" sz="1100" dirty="0"/>
                        <a:t>3.4.2.4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What Do You Already Know?</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Configure a Gaming PC</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302213785"/>
                  </a:ext>
                </a:extLst>
              </a:tr>
              <a:tr h="292629">
                <a:tc>
                  <a:txBody>
                    <a:bodyPr/>
                    <a:lstStyle/>
                    <a:p>
                      <a:pPr algn="ctr"/>
                      <a:r>
                        <a:rPr lang="en-US" sz="1100" dirty="0"/>
                        <a:t>3.4.2.5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Specialized Computer Component Types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76687194"/>
                  </a:ext>
                </a:extLst>
              </a:tr>
              <a:tr h="292629">
                <a:tc>
                  <a:txBody>
                    <a:bodyPr/>
                    <a:lstStyle/>
                    <a:p>
                      <a:pPr algn="ctr"/>
                      <a:r>
                        <a:rPr lang="en-US" sz="1100" dirty="0"/>
                        <a:t>3.5.1.3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Safe Disposal</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041874636"/>
                  </a:ext>
                </a:extLst>
              </a:tr>
            </a:tbl>
          </a:graphicData>
        </a:graphic>
      </p:graphicFrame>
    </p:spTree>
    <p:custDataLst>
      <p:tags r:id="rId1"/>
    </p:custDataLst>
    <p:extLst>
      <p:ext uri="{BB962C8B-B14F-4D97-AF65-F5344CB8AC3E}">
        <p14:creationId xmlns:p14="http://schemas.microsoft.com/office/powerpoint/2010/main" val="808372854"/>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Upgrade Computer Hardware</a:t>
            </a:r>
            <a:br>
              <a:rPr lang="en-US" sz="1600" dirty="0">
                <a:latin typeface="Arial" charset="0"/>
              </a:rPr>
            </a:br>
            <a:r>
              <a:rPr lang="en-US" dirty="0">
                <a:latin typeface="Arial" charset="0"/>
              </a:rPr>
              <a:t>CPU Upgrade</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3" y="852468"/>
            <a:ext cx="5238063" cy="3743595"/>
          </a:xfrm>
        </p:spPr>
        <p:txBody>
          <a:bodyPr numCol="1"/>
          <a:lstStyle/>
          <a:p>
            <a:r>
              <a:rPr lang="en-US" dirty="0"/>
              <a:t>One way to increase the power of a computer is to increase the processing speed by upgrading the CPU. </a:t>
            </a:r>
          </a:p>
          <a:p>
            <a:pPr lvl="1"/>
            <a:r>
              <a:rPr lang="en-US" dirty="0"/>
              <a:t>The new CPU might require a different heat sink and fan assembly. </a:t>
            </a:r>
          </a:p>
          <a:p>
            <a:pPr lvl="1"/>
            <a:r>
              <a:rPr lang="en-US" dirty="0"/>
              <a:t>The assembly must physically fit the CPU and be compatible with the CPU socket. </a:t>
            </a:r>
          </a:p>
          <a:p>
            <a:r>
              <a:rPr lang="en-US" dirty="0"/>
              <a:t>It must also be adequate to remove the heat of the faster CPU by installing additional case fans.</a:t>
            </a:r>
          </a:p>
          <a:p>
            <a:r>
              <a:rPr lang="en-US" b="1" dirty="0"/>
              <a:t>CAUTION</a:t>
            </a:r>
            <a:r>
              <a:rPr lang="en-US" dirty="0"/>
              <a:t>: You must apply thermal compound between the new CPU and the heat sink and fan assembly.</a:t>
            </a:r>
          </a:p>
        </p:txBody>
      </p:sp>
      <p:pic>
        <p:nvPicPr>
          <p:cNvPr id="3" name="Picture 2" descr="This image shows a person's hand holding a CPU above a motherboard as they are about to install it." title="Motherboard install">
            <a:extLst>
              <a:ext uri="{FF2B5EF4-FFF2-40B4-BE49-F238E27FC236}">
                <a16:creationId xmlns:a16="http://schemas.microsoft.com/office/drawing/2014/main" id="{16E005E9-B05E-4566-84C7-DCAA331C8036}"/>
              </a:ext>
            </a:extLst>
          </p:cNvPr>
          <p:cNvPicPr>
            <a:picLocks noChangeAspect="1"/>
          </p:cNvPicPr>
          <p:nvPr/>
        </p:nvPicPr>
        <p:blipFill>
          <a:blip r:embed="rId4"/>
          <a:stretch>
            <a:fillRect/>
          </a:stretch>
        </p:blipFill>
        <p:spPr>
          <a:xfrm>
            <a:off x="5566220" y="1195137"/>
            <a:ext cx="3127930" cy="2508600"/>
          </a:xfrm>
          <a:prstGeom prst="rect">
            <a:avLst/>
          </a:prstGeom>
        </p:spPr>
      </p:pic>
    </p:spTree>
    <p:custDataLst>
      <p:tags r:id="rId1"/>
    </p:custDataLst>
    <p:extLst>
      <p:ext uri="{BB962C8B-B14F-4D97-AF65-F5344CB8AC3E}">
        <p14:creationId xmlns:p14="http://schemas.microsoft.com/office/powerpoint/2010/main" val="52478776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Upgrade Computer Hardware</a:t>
            </a:r>
            <a:br>
              <a:rPr lang="en-US" sz="1600" dirty="0">
                <a:latin typeface="Arial" charset="0"/>
              </a:rPr>
            </a:br>
            <a:r>
              <a:rPr lang="en-US" dirty="0">
                <a:latin typeface="Arial" charset="0"/>
              </a:rPr>
              <a:t>Storage Device Upgrade</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34539" y="709593"/>
            <a:ext cx="4913712" cy="3743595"/>
          </a:xfrm>
        </p:spPr>
        <p:txBody>
          <a:bodyPr numCol="1"/>
          <a:lstStyle/>
          <a:p>
            <a:r>
              <a:rPr lang="en-US" dirty="0"/>
              <a:t>Instead of purchasing a new computer to get faster speed and more storage space, you might consider adding another hard drive. </a:t>
            </a:r>
          </a:p>
          <a:p>
            <a:r>
              <a:rPr lang="en-US" dirty="0"/>
              <a:t>There are several reasons for installing an additional drive:</a:t>
            </a:r>
          </a:p>
          <a:p>
            <a:pPr lvl="1"/>
            <a:r>
              <a:rPr lang="en-US" dirty="0"/>
              <a:t>Increase storage space</a:t>
            </a:r>
          </a:p>
          <a:p>
            <a:pPr lvl="1"/>
            <a:r>
              <a:rPr lang="en-US" dirty="0"/>
              <a:t>Increase hard drive speed</a:t>
            </a:r>
          </a:p>
          <a:p>
            <a:pPr lvl="1"/>
            <a:r>
              <a:rPr lang="en-US" dirty="0"/>
              <a:t>Install a second operating system</a:t>
            </a:r>
          </a:p>
          <a:p>
            <a:pPr lvl="1"/>
            <a:r>
              <a:rPr lang="en-US" dirty="0"/>
              <a:t>Store the system swap file</a:t>
            </a:r>
          </a:p>
          <a:p>
            <a:pPr lvl="1"/>
            <a:r>
              <a:rPr lang="en-US" dirty="0"/>
              <a:t>Provide fault tolerance</a:t>
            </a:r>
          </a:p>
          <a:p>
            <a:pPr lvl="1"/>
            <a:r>
              <a:rPr lang="en-US" dirty="0"/>
              <a:t>Back up the original hard </a:t>
            </a:r>
            <a:r>
              <a:rPr lang="en-US" dirty="0" smtClean="0"/>
              <a:t>drive</a:t>
            </a:r>
            <a:endParaRPr lang="en-US" dirty="0"/>
          </a:p>
        </p:txBody>
      </p:sp>
      <p:sp>
        <p:nvSpPr>
          <p:cNvPr id="5" name="Rectangle 7">
            <a:extLst>
              <a:ext uri="{FF2B5EF4-FFF2-40B4-BE49-F238E27FC236}">
                <a16:creationId xmlns:a16="http://schemas.microsoft.com/office/drawing/2014/main" id="{C1A76E0A-7D09-4DDF-B3D1-2243045683A4}"/>
              </a:ext>
            </a:extLst>
          </p:cNvPr>
          <p:cNvSpPr txBox="1">
            <a:spLocks noChangeArrowheads="1"/>
          </p:cNvSpPr>
          <p:nvPr/>
        </p:nvSpPr>
        <p:spPr bwMode="auto">
          <a:xfrm>
            <a:off x="4870377" y="372544"/>
            <a:ext cx="4273624" cy="27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endParaRPr lang="en-US" dirty="0" smtClean="0"/>
          </a:p>
          <a:p>
            <a:r>
              <a:rPr lang="en-US" dirty="0" smtClean="0"/>
              <a:t>After selecting the appropriate hard drive, follow these general guidelines during installation:</a:t>
            </a:r>
          </a:p>
          <a:p>
            <a:pPr lvl="1"/>
            <a:r>
              <a:rPr lang="en-US" b="1" dirty="0" smtClean="0"/>
              <a:t>Step 1.</a:t>
            </a:r>
            <a:r>
              <a:rPr lang="en-US" dirty="0" smtClean="0"/>
              <a:t> Place the hard drive in an empty drive bay, and tighten the screws to secure the hard drive.</a:t>
            </a:r>
          </a:p>
          <a:p>
            <a:pPr lvl="1"/>
            <a:r>
              <a:rPr lang="en-US" b="1" dirty="0" smtClean="0"/>
              <a:t>Step 2.</a:t>
            </a:r>
            <a:r>
              <a:rPr lang="en-US" dirty="0" smtClean="0"/>
              <a:t> Connect the drive to the motherboard using the correct cable.</a:t>
            </a:r>
          </a:p>
          <a:p>
            <a:pPr lvl="1"/>
            <a:r>
              <a:rPr lang="en-US" b="1" dirty="0" smtClean="0"/>
              <a:t>Step 3.</a:t>
            </a:r>
            <a:r>
              <a:rPr lang="en-US" dirty="0" smtClean="0"/>
              <a:t> Attach the power cable to the drive.</a:t>
            </a:r>
            <a:endParaRPr lang="en-US" dirty="0"/>
          </a:p>
        </p:txBody>
      </p:sp>
      <p:pic>
        <p:nvPicPr>
          <p:cNvPr id="2" name="Picture 1" descr="This image shows a person working on a computer and plugging a hard drive into a SATA cable." title="SATA cable plugin">
            <a:extLst>
              <a:ext uri="{FF2B5EF4-FFF2-40B4-BE49-F238E27FC236}">
                <a16:creationId xmlns:a16="http://schemas.microsoft.com/office/drawing/2014/main" id="{5B907B91-C14F-43EC-B302-FEB667E9E333}"/>
              </a:ext>
            </a:extLst>
          </p:cNvPr>
          <p:cNvPicPr>
            <a:picLocks noChangeAspect="1"/>
          </p:cNvPicPr>
          <p:nvPr/>
        </p:nvPicPr>
        <p:blipFill>
          <a:blip r:embed="rId4"/>
          <a:stretch>
            <a:fillRect/>
          </a:stretch>
        </p:blipFill>
        <p:spPr>
          <a:xfrm>
            <a:off x="5380120" y="3074569"/>
            <a:ext cx="2348240" cy="1943371"/>
          </a:xfrm>
          <a:prstGeom prst="rect">
            <a:avLst/>
          </a:prstGeom>
        </p:spPr>
      </p:pic>
    </p:spTree>
    <p:custDataLst>
      <p:tags r:id="rId1"/>
    </p:custDataLst>
    <p:extLst>
      <p:ext uri="{BB962C8B-B14F-4D97-AF65-F5344CB8AC3E}">
        <p14:creationId xmlns:p14="http://schemas.microsoft.com/office/powerpoint/2010/main" val="269076613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Upgrade Computer Hardware</a:t>
            </a:r>
            <a:br>
              <a:rPr lang="en-US" sz="1600" dirty="0">
                <a:latin typeface="Arial" charset="0"/>
              </a:rPr>
            </a:br>
            <a:r>
              <a:rPr lang="en-US" dirty="0">
                <a:latin typeface="Arial" charset="0"/>
              </a:rPr>
              <a:t>Peripheral Upgrades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3" y="852468"/>
            <a:ext cx="8871600" cy="2738457"/>
          </a:xfrm>
        </p:spPr>
        <p:txBody>
          <a:bodyPr numCol="1"/>
          <a:lstStyle/>
          <a:p>
            <a:r>
              <a:rPr lang="en-US" dirty="0"/>
              <a:t>Peripheral devices periodically need to be upgraded. </a:t>
            </a:r>
          </a:p>
          <a:p>
            <a:r>
              <a:rPr lang="en-US" dirty="0"/>
              <a:t>For example, if the device stops operating or if you wish to improve performance and productivity, an upgrade might be necessary.</a:t>
            </a:r>
          </a:p>
          <a:p>
            <a:r>
              <a:rPr lang="en-US" dirty="0"/>
              <a:t>These are a few reasons for upgrading a keyboard and/or a mouse:</a:t>
            </a:r>
          </a:p>
          <a:p>
            <a:pPr lvl="1"/>
            <a:r>
              <a:rPr lang="en-US" dirty="0"/>
              <a:t>Change the keyboard and mouse to an ergonomic design </a:t>
            </a:r>
          </a:p>
          <a:p>
            <a:pPr lvl="2"/>
            <a:r>
              <a:rPr lang="en-US" dirty="0"/>
              <a:t>Ergonomic devices are made to be more comfortable to use and to help prevent repetitive motion injuries.</a:t>
            </a:r>
          </a:p>
          <a:p>
            <a:pPr lvl="1"/>
            <a:r>
              <a:rPr lang="en-US" dirty="0"/>
              <a:t>Reconfigure the keyboard to accommodate a special task, such as typing in a second language with additional characters.</a:t>
            </a:r>
          </a:p>
          <a:p>
            <a:pPr lvl="1"/>
            <a:r>
              <a:rPr lang="en-US" dirty="0"/>
              <a:t>To accommodate users with disabilities.</a:t>
            </a:r>
          </a:p>
        </p:txBody>
      </p:sp>
      <p:pic>
        <p:nvPicPr>
          <p:cNvPr id="2" name="Picture 1" descr="wireless keyboard and mouse shown." title="Keyboard and Mouse">
            <a:extLst>
              <a:ext uri="{FF2B5EF4-FFF2-40B4-BE49-F238E27FC236}">
                <a16:creationId xmlns:a16="http://schemas.microsoft.com/office/drawing/2014/main" id="{5E3C8049-B185-4FF3-8D7E-87FC3386B0BD}"/>
              </a:ext>
            </a:extLst>
          </p:cNvPr>
          <p:cNvPicPr>
            <a:picLocks noChangeAspect="1"/>
          </p:cNvPicPr>
          <p:nvPr/>
        </p:nvPicPr>
        <p:blipFill>
          <a:blip r:embed="rId4"/>
          <a:stretch>
            <a:fillRect/>
          </a:stretch>
        </p:blipFill>
        <p:spPr>
          <a:xfrm>
            <a:off x="4836694" y="3506364"/>
            <a:ext cx="3596189" cy="1600423"/>
          </a:xfrm>
          <a:prstGeom prst="rect">
            <a:avLst/>
          </a:prstGeom>
        </p:spPr>
      </p:pic>
    </p:spTree>
    <p:custDataLst>
      <p:tags r:id="rId1"/>
    </p:custDataLst>
    <p:extLst>
      <p:ext uri="{BB962C8B-B14F-4D97-AF65-F5344CB8AC3E}">
        <p14:creationId xmlns:p14="http://schemas.microsoft.com/office/powerpoint/2010/main" val="110893804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Upgrade Computer Hardware</a:t>
            </a:r>
            <a:br>
              <a:rPr lang="en-US" sz="1600" dirty="0">
                <a:latin typeface="Arial" charset="0"/>
              </a:rPr>
            </a:br>
            <a:r>
              <a:rPr lang="en-US" dirty="0">
                <a:latin typeface="Arial" charset="0"/>
              </a:rPr>
              <a:t>Power Supply Upgrade</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3" y="852468"/>
            <a:ext cx="5045558" cy="3743595"/>
          </a:xfrm>
        </p:spPr>
        <p:txBody>
          <a:bodyPr numCol="1"/>
          <a:lstStyle/>
          <a:p>
            <a:r>
              <a:rPr lang="en-US" dirty="0"/>
              <a:t>Upgrading your computer hardware will most likely also change its power needs. </a:t>
            </a:r>
          </a:p>
          <a:p>
            <a:r>
              <a:rPr lang="en-US" dirty="0"/>
              <a:t>If so, you may need to upgrade your power supply.</a:t>
            </a:r>
          </a:p>
          <a:p>
            <a:r>
              <a:rPr lang="en-US" dirty="0"/>
              <a:t> You can find calculators on the internet to help you determine if you need to upgrade the power supply. </a:t>
            </a:r>
          </a:p>
          <a:p>
            <a:pPr lvl="1"/>
            <a:r>
              <a:rPr lang="en-US" dirty="0"/>
              <a:t>Search for “power supply wattage calculator”.</a:t>
            </a:r>
          </a:p>
        </p:txBody>
      </p:sp>
      <p:pic>
        <p:nvPicPr>
          <p:cNvPr id="3" name="Picture 2" descr="This image shows a power supply with 5 different power cables attached." title="Power supply">
            <a:extLst>
              <a:ext uri="{FF2B5EF4-FFF2-40B4-BE49-F238E27FC236}">
                <a16:creationId xmlns:a16="http://schemas.microsoft.com/office/drawing/2014/main" id="{351B4D43-72FE-44DB-82D2-33832FB1DDCB}"/>
              </a:ext>
            </a:extLst>
          </p:cNvPr>
          <p:cNvPicPr>
            <a:picLocks noChangeAspect="1"/>
          </p:cNvPicPr>
          <p:nvPr/>
        </p:nvPicPr>
        <p:blipFill>
          <a:blip r:embed="rId4"/>
          <a:stretch>
            <a:fillRect/>
          </a:stretch>
        </p:blipFill>
        <p:spPr>
          <a:xfrm>
            <a:off x="5189621" y="852468"/>
            <a:ext cx="3651960" cy="3230580"/>
          </a:xfrm>
          <a:prstGeom prst="rect">
            <a:avLst/>
          </a:prstGeom>
        </p:spPr>
      </p:pic>
    </p:spTree>
    <p:custDataLst>
      <p:tags r:id="rId1"/>
    </p:custDataLst>
    <p:extLst>
      <p:ext uri="{BB962C8B-B14F-4D97-AF65-F5344CB8AC3E}">
        <p14:creationId xmlns:p14="http://schemas.microsoft.com/office/powerpoint/2010/main" val="92524950"/>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70727" y="167962"/>
            <a:ext cx="9144000" cy="757551"/>
          </a:xfrm>
        </p:spPr>
        <p:txBody>
          <a:bodyPr/>
          <a:lstStyle/>
          <a:p>
            <a:r>
              <a:rPr lang="en-US" sz="1600" dirty="0">
                <a:latin typeface="Arial" charset="0"/>
              </a:rPr>
              <a:t>Upgrade Computer Hardware</a:t>
            </a:r>
            <a:r>
              <a:rPr lang="en-US" altLang="en-US" dirty="0"/>
              <a:t/>
            </a:r>
            <a:br>
              <a:rPr lang="en-US" altLang="en-US" dirty="0"/>
            </a:br>
            <a:r>
              <a:rPr lang="en-US" altLang="en-US" dirty="0"/>
              <a:t>Lab – </a:t>
            </a:r>
            <a:r>
              <a:rPr lang="en-US" dirty="0">
                <a:latin typeface="Arial" charset="0"/>
              </a:rPr>
              <a:t>Research a Hardware Upgrade</a:t>
            </a:r>
            <a:endParaRPr lang="en-CA" altLang="en-US" dirty="0"/>
          </a:p>
        </p:txBody>
      </p:sp>
      <p:sp>
        <p:nvSpPr>
          <p:cNvPr id="13315" name="Content Placeholder 2"/>
          <p:cNvSpPr>
            <a:spLocks noGrp="1"/>
          </p:cNvSpPr>
          <p:nvPr>
            <p:ph idx="1"/>
          </p:nvPr>
        </p:nvSpPr>
        <p:spPr>
          <a:xfrm>
            <a:off x="116194" y="1158892"/>
            <a:ext cx="4219932" cy="3516720"/>
          </a:xfrm>
        </p:spPr>
        <p:txBody>
          <a:bodyPr/>
          <a:lstStyle/>
          <a:p>
            <a:pPr lvl="1"/>
            <a:endParaRPr lang="en-US" altLang="en-US" sz="1500" dirty="0"/>
          </a:p>
          <a:p>
            <a:pPr lvl="1">
              <a:buFont typeface="Wingdings" panose="05000000000000000000" pitchFamily="2" charset="2"/>
              <a:buChar char="§"/>
            </a:pPr>
            <a:endParaRPr lang="en-CA" altLang="en-US" dirty="0"/>
          </a:p>
          <a:p>
            <a:pPr lvl="1"/>
            <a:endParaRPr lang="en-CA" altLang="en-US" dirty="0"/>
          </a:p>
          <a:p>
            <a:pPr lvl="1"/>
            <a:endParaRPr lang="en-CA" altLang="en-US" dirty="0"/>
          </a:p>
          <a:p>
            <a:pPr marL="142875" lvl="1" indent="0">
              <a:buNone/>
            </a:pPr>
            <a:endParaRPr lang="en-CA" altLang="en-US" dirty="0"/>
          </a:p>
          <a:p>
            <a:pPr lvl="1"/>
            <a:endParaRPr lang="en-CA" altLang="en-US" dirty="0"/>
          </a:p>
          <a:p>
            <a:pPr lvl="1"/>
            <a:endParaRPr lang="en-CA" altLang="en-US" dirty="0"/>
          </a:p>
        </p:txBody>
      </p:sp>
      <p:sp>
        <p:nvSpPr>
          <p:cNvPr id="2" name="TextBox 1"/>
          <p:cNvSpPr txBox="1"/>
          <p:nvPr/>
        </p:nvSpPr>
        <p:spPr>
          <a:xfrm>
            <a:off x="361950" y="1314450"/>
            <a:ext cx="7543800" cy="923330"/>
          </a:xfrm>
          <a:prstGeom prst="rect">
            <a:avLst/>
          </a:prstGeom>
          <a:noFill/>
        </p:spPr>
        <p:txBody>
          <a:bodyPr wrap="square" rtlCol="0">
            <a:spAutoFit/>
          </a:bodyPr>
          <a:lstStyle/>
          <a:p>
            <a:r>
              <a:rPr lang="en-US" dirty="0"/>
              <a:t>In this lab, you will gather information about hardware components so you can upgrade your customer’s hardware so they can play advanced video games.</a:t>
            </a:r>
            <a:endParaRPr lang="en-US" dirty="0"/>
          </a:p>
        </p:txBody>
      </p:sp>
    </p:spTree>
    <p:custDataLst>
      <p:tags r:id="rId1"/>
    </p:custDataLst>
    <p:extLst>
      <p:ext uri="{BB962C8B-B14F-4D97-AF65-F5344CB8AC3E}">
        <p14:creationId xmlns:p14="http://schemas.microsoft.com/office/powerpoint/2010/main" val="279012365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Configurations for Specialized Computers</a:t>
            </a:r>
            <a:br>
              <a:rPr lang="en-US" sz="1600" dirty="0">
                <a:latin typeface="Arial" charset="0"/>
              </a:rPr>
            </a:br>
            <a:r>
              <a:rPr lang="en-US" dirty="0">
                <a:latin typeface="Arial" charset="0"/>
              </a:rPr>
              <a:t>Thick and Thin Clients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3" y="852468"/>
            <a:ext cx="4603290" cy="3743595"/>
          </a:xfrm>
        </p:spPr>
        <p:txBody>
          <a:bodyPr numCol="1"/>
          <a:lstStyle/>
          <a:p>
            <a:r>
              <a:rPr lang="en-US" dirty="0"/>
              <a:t>Computers are sometimes referred to as:</a:t>
            </a:r>
          </a:p>
          <a:p>
            <a:pPr lvl="1"/>
            <a:r>
              <a:rPr lang="en-US" b="1" dirty="0"/>
              <a:t>Thick clients</a:t>
            </a:r>
          </a:p>
          <a:p>
            <a:pPr lvl="2"/>
            <a:r>
              <a:rPr lang="en-US" dirty="0"/>
              <a:t>Sometimes called fat clients</a:t>
            </a:r>
          </a:p>
          <a:p>
            <a:pPr lvl="2"/>
            <a:r>
              <a:rPr lang="en-US" dirty="0"/>
              <a:t>Standard computers with their own operating system, a multitude of applications, and local storage. </a:t>
            </a:r>
          </a:p>
          <a:p>
            <a:pPr lvl="2"/>
            <a:r>
              <a:rPr lang="en-US" dirty="0"/>
              <a:t>They are stand-alone systems and do not require a network connection to operate, as all of the processing is performed locally on the computer.</a:t>
            </a:r>
          </a:p>
          <a:p>
            <a:pPr lvl="1"/>
            <a:r>
              <a:rPr lang="en-US" b="1" dirty="0"/>
              <a:t>Thin clients</a:t>
            </a:r>
          </a:p>
          <a:p>
            <a:pPr lvl="2"/>
            <a:r>
              <a:rPr lang="en-US" dirty="0"/>
              <a:t>Typically low-end network computers that rely on remote servers to perform all data processing. </a:t>
            </a:r>
          </a:p>
          <a:p>
            <a:pPr lvl="2"/>
            <a:r>
              <a:rPr lang="en-US" dirty="0"/>
              <a:t>Thin clients require a network connection to a server and usually access resources using a web browser</a:t>
            </a:r>
          </a:p>
          <a:p>
            <a:pPr lvl="2"/>
            <a:r>
              <a:rPr lang="en-US" dirty="0"/>
              <a:t>Typically the clients do not have any internal storage and have very little local resources.</a:t>
            </a:r>
          </a:p>
        </p:txBody>
      </p:sp>
      <p:pic>
        <p:nvPicPr>
          <p:cNvPr id="2" name="Picture 1" descr="This image shows a chart comparting thick and thin clients. Resources required. Thick clients = Monitor, mouse, keyboard, tower (with CPU and RAM), internal storage. Thin Clients = Monitor, mouse, keyboard, small computer. Footprint. Thick clients = Large. Small clients = small. Network access. Thick clients = optional. Thin clients = required. Data processing performed. Thick clients = Locally on computer. Thin clients = Remotely on servers. Effort to deploy corporately. Thick clients = More. Thin clients = Less. Cost to deploy corporately. Thick clients = More. Thin clients = Less. Applications. Thick clients = Locally installed desktop applications. Thin clients = Not locally installed. Interfaces with applications that run on a server. Hardware requirements. Thick clients = Recommended requirements or better for installing Windows and any software applications. Thin clients = Only minimum requirements for installing Windows." title="Thick and Thin clients">
            <a:extLst>
              <a:ext uri="{FF2B5EF4-FFF2-40B4-BE49-F238E27FC236}">
                <a16:creationId xmlns:a16="http://schemas.microsoft.com/office/drawing/2014/main" id="{35707317-6D8A-4413-92AE-3EF7DBF9D256}"/>
              </a:ext>
            </a:extLst>
          </p:cNvPr>
          <p:cNvPicPr>
            <a:picLocks noChangeAspect="1"/>
          </p:cNvPicPr>
          <p:nvPr/>
        </p:nvPicPr>
        <p:blipFill>
          <a:blip r:embed="rId4"/>
          <a:stretch>
            <a:fillRect/>
          </a:stretch>
        </p:blipFill>
        <p:spPr>
          <a:xfrm>
            <a:off x="4747353" y="1769012"/>
            <a:ext cx="4252584" cy="1910505"/>
          </a:xfrm>
          <a:prstGeom prst="rect">
            <a:avLst/>
          </a:prstGeom>
        </p:spPr>
      </p:pic>
    </p:spTree>
    <p:custDataLst>
      <p:tags r:id="rId1"/>
    </p:custDataLst>
    <p:extLst>
      <p:ext uri="{BB962C8B-B14F-4D97-AF65-F5344CB8AC3E}">
        <p14:creationId xmlns:p14="http://schemas.microsoft.com/office/powerpoint/2010/main" val="102917558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a:latin typeface="Arial" charset="0"/>
              </a:rPr>
              <a:t>Configurations for Specialized Computers</a:t>
            </a:r>
            <a:br>
              <a:rPr lang="en-US" sz="1600" dirty="0">
                <a:latin typeface="Arial" charset="0"/>
              </a:rPr>
            </a:br>
            <a:r>
              <a:rPr lang="en-US" dirty="0">
                <a:latin typeface="Arial" charset="0"/>
              </a:rPr>
              <a:t>NAS</a:t>
            </a:r>
            <a:endParaRPr lang="en-CA" altLang="en-US" dirty="0"/>
          </a:p>
        </p:txBody>
      </p:sp>
      <p:sp>
        <p:nvSpPr>
          <p:cNvPr id="7" name="Rectangle 6">
            <a:extLst>
              <a:ext uri="{FF2B5EF4-FFF2-40B4-BE49-F238E27FC236}">
                <a16:creationId xmlns:a16="http://schemas.microsoft.com/office/drawing/2014/main" id="{C1A76E0A-7D09-4DDF-B3D1-2243045683A4}"/>
              </a:ext>
            </a:extLst>
          </p:cNvPr>
          <p:cNvSpPr>
            <a:spLocks noGrp="1" noChangeArrowheads="1"/>
          </p:cNvSpPr>
          <p:nvPr>
            <p:ph idx="1"/>
          </p:nvPr>
        </p:nvSpPr>
        <p:spPr>
          <a:xfrm>
            <a:off x="144063" y="852468"/>
            <a:ext cx="4603290" cy="3743595"/>
          </a:xfrm>
        </p:spPr>
        <p:txBody>
          <a:bodyPr numCol="1"/>
          <a:lstStyle/>
          <a:p>
            <a:r>
              <a:rPr lang="en-US" dirty="0"/>
              <a:t>Network attached storage (NAS) devices are servers that are connected to a network to provide file-level data storage to clients. </a:t>
            </a:r>
          </a:p>
          <a:p>
            <a:r>
              <a:rPr lang="en-US" dirty="0"/>
              <a:t>This specialized computer is sometimes single-purposed, running a stripped-down operating system to perform only the function of file serving. </a:t>
            </a:r>
          </a:p>
          <a:p>
            <a:pPr lvl="1"/>
            <a:r>
              <a:rPr lang="en-US" dirty="0"/>
              <a:t>Sometimes the device can offer additional functionality such as:</a:t>
            </a:r>
          </a:p>
          <a:p>
            <a:pPr lvl="2"/>
            <a:r>
              <a:rPr lang="en-US" dirty="0"/>
              <a:t>media streaming</a:t>
            </a:r>
          </a:p>
          <a:p>
            <a:pPr lvl="2"/>
            <a:r>
              <a:rPr lang="en-US" dirty="0"/>
              <a:t>network services</a:t>
            </a:r>
          </a:p>
          <a:p>
            <a:pPr lvl="2"/>
            <a:r>
              <a:rPr lang="en-US" dirty="0"/>
              <a:t>automated backup functions</a:t>
            </a:r>
          </a:p>
          <a:p>
            <a:pPr lvl="2"/>
            <a:r>
              <a:rPr lang="en-US" dirty="0"/>
              <a:t>website hosting and more...</a:t>
            </a:r>
          </a:p>
        </p:txBody>
      </p:sp>
      <p:pic>
        <p:nvPicPr>
          <p:cNvPr id="3" name="Picture 2" descr="This image shows a Network Attached Storage Devices with four hard drive bays." title="NAS">
            <a:extLst>
              <a:ext uri="{FF2B5EF4-FFF2-40B4-BE49-F238E27FC236}">
                <a16:creationId xmlns:a16="http://schemas.microsoft.com/office/drawing/2014/main" id="{D7FEF37F-2CC0-435F-9DE0-2293344168D2}"/>
              </a:ext>
            </a:extLst>
          </p:cNvPr>
          <p:cNvPicPr>
            <a:picLocks noChangeAspect="1"/>
          </p:cNvPicPr>
          <p:nvPr/>
        </p:nvPicPr>
        <p:blipFill>
          <a:blip r:embed="rId4"/>
          <a:stretch>
            <a:fillRect/>
          </a:stretch>
        </p:blipFill>
        <p:spPr>
          <a:xfrm>
            <a:off x="4819016" y="1287494"/>
            <a:ext cx="4063368" cy="2873542"/>
          </a:xfrm>
          <a:prstGeom prst="rect">
            <a:avLst/>
          </a:prstGeom>
        </p:spPr>
      </p:pic>
    </p:spTree>
    <p:custDataLst>
      <p:tags r:id="rId1"/>
    </p:custDataLst>
    <p:extLst>
      <p:ext uri="{BB962C8B-B14F-4D97-AF65-F5344CB8AC3E}">
        <p14:creationId xmlns:p14="http://schemas.microsoft.com/office/powerpoint/2010/main" val="2361562351"/>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2982823"/>
          </a:xfrm>
        </p:spPr>
        <p:txBody>
          <a:bodyPr/>
          <a:lstStyle/>
          <a:p>
            <a:r>
              <a:rPr lang="en-US" dirty="0">
                <a:solidFill>
                  <a:schemeClr val="accent5">
                    <a:lumMod val="40000"/>
                    <a:lumOff val="60000"/>
                  </a:schemeClr>
                </a:solidFill>
              </a:rPr>
              <a:t>3.5 Protecting the Environment</a:t>
            </a:r>
          </a:p>
        </p:txBody>
      </p:sp>
    </p:spTree>
    <p:custDataLst>
      <p:tags r:id="rId1"/>
    </p:custDataLst>
    <p:extLst>
      <p:ext uri="{BB962C8B-B14F-4D97-AF65-F5344CB8AC3E}">
        <p14:creationId xmlns:p14="http://schemas.microsoft.com/office/powerpoint/2010/main" val="397363187"/>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45E9E5-6ACE-4FBA-86D0-E58E963F2AE8}"/>
              </a:ext>
            </a:extLst>
          </p:cNvPr>
          <p:cNvSpPr txBox="1">
            <a:spLocks/>
          </p:cNvSpPr>
          <p:nvPr/>
        </p:nvSpPr>
        <p:spPr bwMode="auto">
          <a:xfrm>
            <a:off x="0" y="9491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latin typeface="Arial" charset="0"/>
              </a:rPr>
              <a:t>Safe Disposal of Equipment and Supplies</a:t>
            </a:r>
            <a:br>
              <a:rPr lang="en-US" sz="1600" dirty="0">
                <a:latin typeface="Arial" charset="0"/>
              </a:rPr>
            </a:br>
            <a:r>
              <a:rPr lang="en-US" dirty="0">
                <a:latin typeface="Arial" charset="0"/>
              </a:rPr>
              <a:t>Safe Disposal Methods</a:t>
            </a:r>
            <a:endParaRPr lang="en-US" altLang="en-US" dirty="0"/>
          </a:p>
        </p:txBody>
      </p:sp>
      <p:sp>
        <p:nvSpPr>
          <p:cNvPr id="9" name="Rectangle 6">
            <a:extLst>
              <a:ext uri="{FF2B5EF4-FFF2-40B4-BE49-F238E27FC236}">
                <a16:creationId xmlns:a16="http://schemas.microsoft.com/office/drawing/2014/main" id="{898D130E-CC47-41CA-B91F-F4FD00A3A278}"/>
              </a:ext>
            </a:extLst>
          </p:cNvPr>
          <p:cNvSpPr txBox="1">
            <a:spLocks noChangeArrowheads="1"/>
          </p:cNvSpPr>
          <p:nvPr/>
        </p:nvSpPr>
        <p:spPr bwMode="auto">
          <a:xfrm>
            <a:off x="144063" y="852468"/>
            <a:ext cx="4603290" cy="37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proper disposal or recycling of hazardous computer components is a global issue. </a:t>
            </a:r>
          </a:p>
          <a:p>
            <a:r>
              <a:rPr lang="en-US" dirty="0"/>
              <a:t>Make sure to follow regulations that govern how to dispose of specific items. </a:t>
            </a:r>
          </a:p>
          <a:p>
            <a:r>
              <a:rPr lang="en-US" dirty="0"/>
              <a:t>Organizations that violate these regulations can be fined or face expensive legal battles. </a:t>
            </a:r>
          </a:p>
          <a:p>
            <a:r>
              <a:rPr lang="en-US" dirty="0"/>
              <a:t>Regulations for the disposal of these items vary from state to state and from country to country:</a:t>
            </a:r>
          </a:p>
          <a:p>
            <a:pPr lvl="1"/>
            <a:r>
              <a:rPr lang="en-US" dirty="0"/>
              <a:t>Batteries </a:t>
            </a:r>
          </a:p>
          <a:p>
            <a:pPr lvl="1"/>
            <a:r>
              <a:rPr lang="en-US" dirty="0"/>
              <a:t>Toner Kits, Cartridges, and Developers </a:t>
            </a:r>
          </a:p>
          <a:p>
            <a:pPr lvl="1"/>
            <a:r>
              <a:rPr lang="en-US" dirty="0"/>
              <a:t>Chemical Solvents and Aerosol Cans </a:t>
            </a:r>
          </a:p>
          <a:p>
            <a:pPr lvl="1"/>
            <a:r>
              <a:rPr lang="en-US" dirty="0"/>
              <a:t>Cell Phones and tablets </a:t>
            </a:r>
          </a:p>
        </p:txBody>
      </p:sp>
      <p:pic>
        <p:nvPicPr>
          <p:cNvPr id="6" name="Picture 5" descr="This image shows some old buckets, paint cans, toner cartridge, laptop battery, and monitor." title="Hazardous materials">
            <a:extLst>
              <a:ext uri="{FF2B5EF4-FFF2-40B4-BE49-F238E27FC236}">
                <a16:creationId xmlns:a16="http://schemas.microsoft.com/office/drawing/2014/main" id="{325BA600-D386-4678-A990-3A4F14D42C0A}"/>
              </a:ext>
            </a:extLst>
          </p:cNvPr>
          <p:cNvPicPr>
            <a:picLocks noChangeAspect="1"/>
          </p:cNvPicPr>
          <p:nvPr/>
        </p:nvPicPr>
        <p:blipFill>
          <a:blip r:embed="rId4"/>
          <a:stretch>
            <a:fillRect/>
          </a:stretch>
        </p:blipFill>
        <p:spPr>
          <a:xfrm>
            <a:off x="4785453" y="1091981"/>
            <a:ext cx="4240462" cy="2959537"/>
          </a:xfrm>
          <a:prstGeom prst="rect">
            <a:avLst/>
          </a:prstGeom>
        </p:spPr>
      </p:pic>
    </p:spTree>
    <p:custDataLst>
      <p:tags r:id="rId1"/>
    </p:custDataLst>
    <p:extLst>
      <p:ext uri="{BB962C8B-B14F-4D97-AF65-F5344CB8AC3E}">
        <p14:creationId xmlns:p14="http://schemas.microsoft.com/office/powerpoint/2010/main" val="123102043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45E9E5-6ACE-4FBA-86D0-E58E963F2AE8}"/>
              </a:ext>
            </a:extLst>
          </p:cNvPr>
          <p:cNvSpPr txBox="1">
            <a:spLocks/>
          </p:cNvSpPr>
          <p:nvPr/>
        </p:nvSpPr>
        <p:spPr bwMode="auto">
          <a:xfrm>
            <a:off x="0" y="9491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latin typeface="Arial" charset="0"/>
              </a:rPr>
              <a:t>Safe Disposal of Equipment and Supplies</a:t>
            </a:r>
            <a:br>
              <a:rPr lang="en-US" sz="1600" dirty="0">
                <a:latin typeface="Arial" charset="0"/>
              </a:rPr>
            </a:br>
            <a:r>
              <a:rPr lang="en-US" dirty="0">
                <a:latin typeface="Arial" charset="0"/>
              </a:rPr>
              <a:t>Safety Data Sheets</a:t>
            </a:r>
            <a:endParaRPr lang="en-US" altLang="en-US" dirty="0"/>
          </a:p>
        </p:txBody>
      </p:sp>
      <p:sp>
        <p:nvSpPr>
          <p:cNvPr id="9" name="Rectangle 6">
            <a:extLst>
              <a:ext uri="{FF2B5EF4-FFF2-40B4-BE49-F238E27FC236}">
                <a16:creationId xmlns:a16="http://schemas.microsoft.com/office/drawing/2014/main" id="{898D130E-CC47-41CA-B91F-F4FD00A3A278}"/>
              </a:ext>
            </a:extLst>
          </p:cNvPr>
          <p:cNvSpPr txBox="1">
            <a:spLocks noChangeArrowheads="1"/>
          </p:cNvSpPr>
          <p:nvPr/>
        </p:nvSpPr>
        <p:spPr bwMode="auto">
          <a:xfrm>
            <a:off x="144063" y="852468"/>
            <a:ext cx="8262000" cy="37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A Safety Data Sheet (SDS), formerly known as a Material Safety and Data Sheet (MSDS), is a fact sheet that summarizes information about material identification, including hazardous ingredients that can affect personal health, fire hazards, and first-aid requirements. </a:t>
            </a:r>
          </a:p>
          <a:p>
            <a:r>
              <a:rPr lang="en-US" dirty="0"/>
              <a:t>The SDS contains chemical reactivity and incompatibility information. </a:t>
            </a:r>
          </a:p>
          <a:p>
            <a:r>
              <a:rPr lang="en-US" dirty="0"/>
              <a:t>It also includes protective measures for the safe handling and storage of materials and spill, leak, and disposal procedures. </a:t>
            </a:r>
          </a:p>
          <a:p>
            <a:r>
              <a:rPr lang="en-US" dirty="0"/>
              <a:t>To determine if a material is classified as hazardous, consult the manufacturer’s SDS which in the U.S. is required by OSHA when the material is transferred to a new owner.</a:t>
            </a:r>
          </a:p>
          <a:p>
            <a:r>
              <a:rPr lang="en-US" dirty="0"/>
              <a:t>The SDS explains how to dispose of potentially hazardous materials in the safest manner. </a:t>
            </a:r>
          </a:p>
        </p:txBody>
      </p:sp>
    </p:spTree>
    <p:custDataLst>
      <p:tags r:id="rId1"/>
    </p:custDataLst>
    <p:extLst>
      <p:ext uri="{BB962C8B-B14F-4D97-AF65-F5344CB8AC3E}">
        <p14:creationId xmlns:p14="http://schemas.microsoft.com/office/powerpoint/2010/main" val="11283898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Chapter 3: Assessment</a:t>
            </a:r>
          </a:p>
        </p:txBody>
      </p:sp>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3, “Assessment” after completing Chapter 3.</a:t>
            </a:r>
          </a:p>
          <a:p>
            <a:pPr eaLnBrk="1" hangingPunct="1">
              <a:spcBef>
                <a:spcPct val="30000"/>
              </a:spcBef>
            </a:pPr>
            <a:r>
              <a:rPr lang="en-US" dirty="0"/>
              <a:t>Quizzes, labs, Packet Tracers and other activities can be used to informally assess student progress.</a:t>
            </a:r>
          </a:p>
        </p:txBody>
      </p:sp>
    </p:spTree>
    <p:custDataLst>
      <p:tags r:id="rId1"/>
    </p:custDataLst>
    <p:extLst>
      <p:ext uri="{BB962C8B-B14F-4D97-AF65-F5344CB8AC3E}">
        <p14:creationId xmlns:p14="http://schemas.microsoft.com/office/powerpoint/2010/main" val="1296080354"/>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3.6 Chapter Summary</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Conclusion</a:t>
            </a:r>
            <a:r>
              <a:rPr lang="en-US" dirty="0">
                <a:latin typeface="Arial" charset="0"/>
              </a:rPr>
              <a:t/>
            </a:r>
            <a:br>
              <a:rPr lang="en-US" dirty="0">
                <a:latin typeface="Arial" charset="0"/>
              </a:rPr>
            </a:br>
            <a:r>
              <a:rPr lang="en-US" dirty="0">
                <a:latin typeface="Arial" charset="0"/>
              </a:rPr>
              <a:t>Chapter 3: </a:t>
            </a:r>
            <a:r>
              <a:rPr lang="en-US" dirty="0"/>
              <a:t>Advanced Computer Hardware</a:t>
            </a:r>
            <a:endParaRPr lang="en-US" dirty="0">
              <a:latin typeface="Arial" charset="0"/>
            </a:endParaRPr>
          </a:p>
        </p:txBody>
      </p:sp>
      <p:sp>
        <p:nvSpPr>
          <p:cNvPr id="4" name="Content Placeholder 3"/>
          <p:cNvSpPr>
            <a:spLocks noGrp="1"/>
          </p:cNvSpPr>
          <p:nvPr>
            <p:ph idx="1"/>
          </p:nvPr>
        </p:nvSpPr>
        <p:spPr/>
        <p:txBody>
          <a:bodyPr/>
          <a:lstStyle/>
          <a:p>
            <a:r>
              <a:rPr lang="en-US" dirty="0"/>
              <a:t>Configure BIOS and UEFI settings</a:t>
            </a:r>
          </a:p>
          <a:p>
            <a:r>
              <a:rPr lang="en-US" dirty="0"/>
              <a:t>Explain electrical power</a:t>
            </a:r>
          </a:p>
          <a:p>
            <a:r>
              <a:rPr lang="en-US" dirty="0"/>
              <a:t>Explain computer functionality</a:t>
            </a:r>
          </a:p>
          <a:p>
            <a:r>
              <a:rPr lang="en-US" dirty="0"/>
              <a:t>Describe monitor characteristics.</a:t>
            </a:r>
          </a:p>
          <a:p>
            <a:r>
              <a:rPr lang="en-US" dirty="0"/>
              <a:t>Explain safe disposal methods to protect the environment</a:t>
            </a:r>
          </a:p>
        </p:txBody>
      </p:sp>
    </p:spTree>
    <p:custDataLst>
      <p:tags r:id="rId1"/>
    </p:custDataLst>
    <p:extLst>
      <p:ext uri="{BB962C8B-B14F-4D97-AF65-F5344CB8AC3E}">
        <p14:creationId xmlns:p14="http://schemas.microsoft.com/office/powerpoint/2010/main" val="2175629910"/>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3.1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239015636"/>
              </p:ext>
            </p:extLst>
          </p:nvPr>
        </p:nvGraphicFramePr>
        <p:xfrm>
          <a:off x="207959" y="912813"/>
          <a:ext cx="7119940" cy="1097280"/>
        </p:xfrm>
        <a:graphic>
          <a:graphicData uri="http://schemas.openxmlformats.org/drawingml/2006/table">
            <a:tbl>
              <a:tblPr firstRow="1" bandRow="1">
                <a:tableStyleId>{F5AB1C69-6EDB-4FF4-983F-18BD219EF322}</a:tableStyleId>
              </a:tblPr>
              <a:tblGrid>
                <a:gridCol w="3559970">
                  <a:extLst>
                    <a:ext uri="{9D8B030D-6E8A-4147-A177-3AD203B41FA5}">
                      <a16:colId xmlns:a16="http://schemas.microsoft.com/office/drawing/2014/main" val="2731093094"/>
                    </a:ext>
                  </a:extLst>
                </a:gridCol>
                <a:gridCol w="3559970">
                  <a:extLst>
                    <a:ext uri="{9D8B030D-6E8A-4147-A177-3AD203B41FA5}">
                      <a16:colId xmlns:a16="http://schemas.microsoft.com/office/drawing/2014/main" val="20001"/>
                    </a:ext>
                  </a:extLst>
                </a:gridCol>
              </a:tblGrid>
              <a:tr h="1055687">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BIOS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UEFI</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POST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CMOS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Secure Boot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err="1">
                          <a:solidFill>
                            <a:srgbClr val="000000"/>
                          </a:solidFill>
                          <a:latin typeface="+mn-lt"/>
                          <a:ea typeface="+mn-ea"/>
                          <a:cs typeface="+mn-cs"/>
                        </a:rPr>
                        <a:t>LoJack</a:t>
                      </a:r>
                      <a:endParaRPr lang="en-US" sz="1400" b="0" kern="1200" dirty="0">
                        <a:solidFill>
                          <a:srgbClr val="000000"/>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TPM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Flashing the BIOS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994453015"/>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3.2</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459005717"/>
              </p:ext>
            </p:extLst>
          </p:nvPr>
        </p:nvGraphicFramePr>
        <p:xfrm>
          <a:off x="144459" y="798513"/>
          <a:ext cx="7881940" cy="188976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370840">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Voltage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Resistance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Current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Power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Surge Protector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UPS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Ohm’s Law</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Blackout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Brownout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Noise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Spike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Power Surge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752238262"/>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3.3</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253832358"/>
              </p:ext>
            </p:extLst>
          </p:nvPr>
        </p:nvGraphicFramePr>
        <p:xfrm>
          <a:off x="144459" y="798513"/>
          <a:ext cx="7881940" cy="426720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370840">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RISC</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CISC</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err="1">
                          <a:solidFill>
                            <a:srgbClr val="000000"/>
                          </a:solidFill>
                          <a:latin typeface="+mn-lt"/>
                          <a:ea typeface="+mn-ea"/>
                          <a:cs typeface="+mn-cs"/>
                        </a:rPr>
                        <a:t>HyperTransport</a:t>
                      </a:r>
                      <a:endParaRPr lang="en-US" sz="1400" b="0" kern="1200" dirty="0">
                        <a:solidFill>
                          <a:srgbClr val="000000"/>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Hyper-Threading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MHz</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GHz</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CPU Virtualization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GPU</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Multicore CPUs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Water Cooling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Active Cooling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Passive Cooling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Striping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Mirroring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Parity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Double Parity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Raid Levels (0,1,5,6,10)</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Serial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Parallel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Game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PS/2</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VGA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DVI</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HDMI</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DisplayPort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USB Type-A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Mini-USB</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Micro-USB</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USB Type-B</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USB Type-C</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Lightning</a:t>
                      </a:r>
                    </a:p>
                    <a:p>
                      <a:pPr marL="0" indent="0" algn="l" defTabSz="685777" rtl="0" eaLnBrk="1" latinLnBrk="0" hangingPunct="1">
                        <a:spcBef>
                          <a:spcPts val="200"/>
                        </a:spcBef>
                        <a:spcAft>
                          <a:spcPts val="200"/>
                        </a:spcAft>
                        <a:buFont typeface="Arial" panose="020B0604020202020204" pitchFamily="34" charset="0"/>
                        <a:buNone/>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1740454140"/>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3.3</a:t>
            </a:r>
            <a:r>
              <a:rPr lang="en-US" dirty="0">
                <a:latin typeface="Arial" charset="0"/>
              </a:rPr>
              <a:t/>
            </a:r>
            <a:br>
              <a:rPr lang="en-US" dirty="0">
                <a:latin typeface="Arial" charset="0"/>
              </a:rPr>
            </a:br>
            <a:r>
              <a:rPr lang="en-US" dirty="0">
                <a:latin typeface="Arial" charset="0"/>
              </a:rPr>
              <a:t>New Terms and Commands (Cont.)</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313121556"/>
              </p:ext>
            </p:extLst>
          </p:nvPr>
        </p:nvGraphicFramePr>
        <p:xfrm>
          <a:off x="144459" y="798513"/>
          <a:ext cx="7881940" cy="426720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370840">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SATA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err="1">
                          <a:solidFill>
                            <a:srgbClr val="000000"/>
                          </a:solidFill>
                          <a:latin typeface="+mn-lt"/>
                          <a:ea typeface="+mn-ea"/>
                          <a:cs typeface="+mn-cs"/>
                        </a:rPr>
                        <a:t>eSATA</a:t>
                      </a:r>
                      <a:endParaRPr lang="en-US" sz="1400" b="0" kern="1200" dirty="0">
                        <a:solidFill>
                          <a:srgbClr val="000000"/>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RJ-45</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RJ-11</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UTP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STP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RG-6</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RG-59</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BNC</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SCSI</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IDE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Pixel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Dot Pitch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Brightness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Contrast Ratio</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Aspect Ratio</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Refresh Rate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Response Time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Interlaced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Non-Interlaced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CGA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VGA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SVGA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HD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FHD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QHD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UHD</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a:solidFill>
                          <a:srgbClr val="000000"/>
                        </a:solidFill>
                        <a:latin typeface="+mn-lt"/>
                        <a:ea typeface="+mn-ea"/>
                        <a:cs typeface="+mn-cs"/>
                      </a:endParaRPr>
                    </a:p>
                    <a:p>
                      <a:pPr marL="0" indent="0" algn="l" defTabSz="685777" rtl="0" eaLnBrk="1" latinLnBrk="0" hangingPunct="1">
                        <a:spcBef>
                          <a:spcPts val="200"/>
                        </a:spcBef>
                        <a:spcAft>
                          <a:spcPts val="200"/>
                        </a:spcAft>
                        <a:buFont typeface="Arial" panose="020B0604020202020204" pitchFamily="34" charset="0"/>
                        <a:buNone/>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816316883"/>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3.4</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06467476"/>
              </p:ext>
            </p:extLst>
          </p:nvPr>
        </p:nvGraphicFramePr>
        <p:xfrm>
          <a:off x="144459" y="798513"/>
          <a:ext cx="7881940" cy="136144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284062">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Ergonomic</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err="1">
                          <a:solidFill>
                            <a:srgbClr val="000000"/>
                          </a:solidFill>
                          <a:latin typeface="+mn-lt"/>
                          <a:ea typeface="+mn-ea"/>
                          <a:cs typeface="+mn-cs"/>
                        </a:rPr>
                        <a:t>CAx</a:t>
                      </a:r>
                      <a:endParaRPr lang="en-US" sz="1400" b="0" kern="1200" dirty="0">
                        <a:solidFill>
                          <a:srgbClr val="000000"/>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CAM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VDI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Thin Client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rgbClr val="000000"/>
                          </a:solidFill>
                          <a:latin typeface="+mn-lt"/>
                          <a:ea typeface="+mn-ea"/>
                          <a:cs typeface="+mn-cs"/>
                        </a:rPr>
                        <a:t>Thick Client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rgbClr val="000000"/>
                          </a:solidFill>
                          <a:latin typeface="+mn-lt"/>
                          <a:ea typeface="+mn-ea"/>
                          <a:cs typeface="+mn-cs"/>
                        </a:rPr>
                        <a:t>Fat Client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rgbClr val="000000"/>
                          </a:solidFill>
                          <a:latin typeface="+mn-lt"/>
                          <a:ea typeface="+mn-ea"/>
                          <a:cs typeface="+mn-cs"/>
                        </a:rPr>
                        <a:t>NAS</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1588858833"/>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3.5</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534092292"/>
              </p:ext>
            </p:extLst>
          </p:nvPr>
        </p:nvGraphicFramePr>
        <p:xfrm>
          <a:off x="144459" y="798513"/>
          <a:ext cx="7881940" cy="37084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370840">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rgbClr val="000000"/>
                          </a:solidFill>
                          <a:latin typeface="+mn-lt"/>
                          <a:ea typeface="+mn-ea"/>
                          <a:cs typeface="+mn-cs"/>
                        </a:rPr>
                        <a:t>SDS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rgbClr val="000000"/>
                          </a:solidFill>
                          <a:latin typeface="+mn-lt"/>
                          <a:ea typeface="+mn-ea"/>
                          <a:cs typeface="+mn-cs"/>
                        </a:rPr>
                        <a:t>MSDS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538855925"/>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Best Practices</a:t>
            </a:r>
          </a:p>
        </p:txBody>
      </p:sp>
      <p:sp>
        <p:nvSpPr>
          <p:cNvPr id="11266" name="Rectangle 34"/>
          <p:cNvSpPr>
            <a:spLocks noGrp="1" noChangeArrowheads="1"/>
          </p:cNvSpPr>
          <p:nvPr>
            <p:ph idx="1"/>
          </p:nvPr>
        </p:nvSpPr>
        <p:spPr/>
        <p:txBody>
          <a:bodyPr numCol="2"/>
          <a:lstStyle/>
          <a:p>
            <a:pPr marL="0" indent="0">
              <a:lnSpc>
                <a:spcPct val="85000"/>
              </a:lnSpc>
              <a:spcBef>
                <a:spcPct val="30000"/>
              </a:spcBef>
              <a:buNone/>
            </a:pPr>
            <a:r>
              <a:rPr lang="en-US" dirty="0"/>
              <a:t>Prior to teaching Chapter 3, the instructor should:</a:t>
            </a:r>
          </a:p>
          <a:p>
            <a:pPr eaLnBrk="1" hangingPunct="1">
              <a:lnSpc>
                <a:spcPct val="85000"/>
              </a:lnSpc>
              <a:spcBef>
                <a:spcPct val="30000"/>
              </a:spcBef>
            </a:pPr>
            <a:r>
              <a:rPr lang="en-US" dirty="0"/>
              <a:t>Complete Chapter 3, “Assessment.”</a:t>
            </a:r>
          </a:p>
          <a:p>
            <a:pPr eaLnBrk="1" hangingPunct="1">
              <a:lnSpc>
                <a:spcPct val="85000"/>
              </a:lnSpc>
              <a:spcBef>
                <a:spcPct val="30000"/>
              </a:spcBef>
            </a:pPr>
            <a:r>
              <a:rPr lang="en-US" dirty="0"/>
              <a:t>The objectives of this chapter are:</a:t>
            </a:r>
          </a:p>
          <a:p>
            <a:pPr marL="542131" lvl="2" indent="-214313">
              <a:buFont typeface="Arial" panose="020B0604020202020204" pitchFamily="34" charset="0"/>
              <a:buChar char="•"/>
            </a:pPr>
            <a:r>
              <a:rPr lang="en-US" sz="1300" dirty="0"/>
              <a:t>Describe POST, BIOS, CMOS and UEFI.</a:t>
            </a:r>
          </a:p>
          <a:p>
            <a:pPr marL="542131" lvl="2" indent="-214313">
              <a:buFont typeface="Arial" panose="020B0604020202020204" pitchFamily="34" charset="0"/>
              <a:buChar char="•"/>
            </a:pPr>
            <a:r>
              <a:rPr lang="en-US" sz="1300" dirty="0"/>
              <a:t>Configure the computer firmware.</a:t>
            </a:r>
          </a:p>
          <a:p>
            <a:pPr marL="542131" lvl="2" indent="-214313">
              <a:buFont typeface="Arial" panose="020B0604020202020204" pitchFamily="34" charset="0"/>
              <a:buChar char="•"/>
            </a:pPr>
            <a:r>
              <a:rPr lang="en-US" sz="1300" dirty="0"/>
              <a:t>Describe wattage and voltage.</a:t>
            </a:r>
          </a:p>
          <a:p>
            <a:pPr marL="542131" lvl="2" indent="-214313">
              <a:buFont typeface="Arial" panose="020B0604020202020204" pitchFamily="34" charset="0"/>
              <a:buChar char="•"/>
            </a:pPr>
            <a:r>
              <a:rPr lang="en-US" sz="1300" dirty="0"/>
              <a:t>Explain power fluctuations and devices that protect against damage caused by fluctuations.</a:t>
            </a:r>
          </a:p>
          <a:p>
            <a:pPr marL="542131" lvl="2" indent="-214313">
              <a:buFont typeface="Arial" panose="020B0604020202020204" pitchFamily="34" charset="0"/>
              <a:buChar char="•"/>
            </a:pPr>
            <a:r>
              <a:rPr lang="en-US" sz="1300" dirty="0"/>
              <a:t>Explain CPU architecture.</a:t>
            </a:r>
          </a:p>
          <a:p>
            <a:pPr marL="542131" lvl="2" indent="-214313">
              <a:buFont typeface="Arial" panose="020B0604020202020204" pitchFamily="34" charset="0"/>
              <a:buChar char="•"/>
            </a:pPr>
            <a:r>
              <a:rPr lang="en-US" sz="1300" dirty="0"/>
              <a:t>Describe RAID.</a:t>
            </a:r>
          </a:p>
          <a:p>
            <a:pPr marL="542131" lvl="2" indent="-214313">
              <a:buFont typeface="Arial" panose="020B0604020202020204" pitchFamily="34" charset="0"/>
              <a:buChar char="•"/>
            </a:pPr>
            <a:endParaRPr lang="en-US" sz="1300" dirty="0"/>
          </a:p>
          <a:p>
            <a:pPr marL="542131" lvl="2" indent="-214313">
              <a:buFont typeface="Arial" panose="020B0604020202020204" pitchFamily="34" charset="0"/>
              <a:buChar char="•"/>
            </a:pPr>
            <a:endParaRPr lang="en-US" sz="1300" dirty="0"/>
          </a:p>
          <a:p>
            <a:pPr marL="542131" lvl="2" indent="-214313">
              <a:buFont typeface="Arial" panose="020B0604020202020204" pitchFamily="34" charset="0"/>
              <a:buChar char="•"/>
            </a:pPr>
            <a:endParaRPr lang="en-US" sz="1300" dirty="0"/>
          </a:p>
          <a:p>
            <a:pPr marL="542131" lvl="2" indent="-214313">
              <a:buFont typeface="Arial" panose="020B0604020202020204" pitchFamily="34" charset="0"/>
              <a:buChar char="•"/>
            </a:pPr>
            <a:endParaRPr lang="en-US" sz="1300" dirty="0"/>
          </a:p>
          <a:p>
            <a:pPr marL="542131" lvl="2" indent="-214313">
              <a:buFont typeface="Arial" panose="020B0604020202020204" pitchFamily="34" charset="0"/>
              <a:buChar char="•"/>
            </a:pPr>
            <a:endParaRPr lang="en-US" sz="1300" dirty="0"/>
          </a:p>
          <a:p>
            <a:pPr marL="327818" lvl="2" indent="0">
              <a:buNone/>
            </a:pPr>
            <a:endParaRPr lang="en-US" sz="1300" dirty="0"/>
          </a:p>
          <a:p>
            <a:pPr marL="327818" lvl="2" indent="0">
              <a:buNone/>
            </a:pPr>
            <a:endParaRPr lang="en-US" sz="1300" dirty="0"/>
          </a:p>
          <a:p>
            <a:pPr marL="327818" lvl="2" indent="0">
              <a:buNone/>
            </a:pPr>
            <a:endParaRPr lang="en-US" sz="1300" dirty="0"/>
          </a:p>
          <a:p>
            <a:pPr marL="542131" lvl="2" indent="-214313">
              <a:buFont typeface="Arial" panose="020B0604020202020204" pitchFamily="34" charset="0"/>
              <a:buChar char="•"/>
            </a:pPr>
            <a:r>
              <a:rPr lang="en-US" sz="1300" dirty="0"/>
              <a:t>Describe common ports, cables, and connectors.</a:t>
            </a:r>
          </a:p>
          <a:p>
            <a:pPr marL="542131" lvl="2" indent="-214313">
              <a:buFont typeface="Arial" panose="020B0604020202020204" pitchFamily="34" charset="0"/>
              <a:buChar char="•"/>
            </a:pPr>
            <a:r>
              <a:rPr lang="en-US" sz="1300" dirty="0"/>
              <a:t>Describe monitor characteristics.</a:t>
            </a:r>
          </a:p>
          <a:p>
            <a:pPr marL="542131" lvl="2" indent="-214313">
              <a:buFont typeface="Arial" panose="020B0604020202020204" pitchFamily="34" charset="0"/>
              <a:buChar char="•"/>
            </a:pPr>
            <a:r>
              <a:rPr lang="en-US" sz="1300" dirty="0"/>
              <a:t>Select appropriate components to upgrade a computer.</a:t>
            </a:r>
          </a:p>
          <a:p>
            <a:pPr marL="542131" lvl="2" indent="-214313">
              <a:buFont typeface="Arial" panose="020B0604020202020204" pitchFamily="34" charset="0"/>
              <a:buChar char="•"/>
            </a:pPr>
            <a:r>
              <a:rPr lang="en-US" sz="1300" dirty="0"/>
              <a:t>Select components for specialized computers.</a:t>
            </a:r>
          </a:p>
          <a:p>
            <a:pPr marL="542131" lvl="2" indent="-214313">
              <a:buFont typeface="Arial" panose="020B0604020202020204" pitchFamily="34" charset="0"/>
              <a:buChar char="•"/>
            </a:pPr>
            <a:r>
              <a:rPr lang="en-US" sz="1300" dirty="0"/>
              <a:t>Explain safe disposal methods.</a:t>
            </a:r>
            <a:endParaRPr lang="en-CA" sz="1300" dirty="0"/>
          </a:p>
        </p:txBody>
      </p:sp>
    </p:spTree>
    <p:custDataLst>
      <p:tags r:id="rId1"/>
    </p:custDataLst>
    <p:extLst>
      <p:ext uri="{BB962C8B-B14F-4D97-AF65-F5344CB8AC3E}">
        <p14:creationId xmlns:p14="http://schemas.microsoft.com/office/powerpoint/2010/main" val="237934136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264380" y="742798"/>
            <a:ext cx="8853286" cy="3396066"/>
          </a:xfrm>
        </p:spPr>
        <p:txBody>
          <a:bodyPr/>
          <a:lstStyle/>
          <a:p>
            <a:r>
              <a:rPr lang="en-US" sz="1400" dirty="0"/>
              <a:t>Ensure this chapter becomes as hands-on as possible.</a:t>
            </a:r>
          </a:p>
          <a:p>
            <a:r>
              <a:rPr lang="en-US" sz="1400" dirty="0"/>
              <a:t>Demonstrate </a:t>
            </a:r>
            <a:r>
              <a:rPr lang="en-US" sz="1400" dirty="0" smtClean="0"/>
              <a:t>and explore with the students the </a:t>
            </a:r>
            <a:r>
              <a:rPr lang="en-US" sz="1400" dirty="0"/>
              <a:t>configuration and settings within UEFI/BIOS</a:t>
            </a:r>
            <a:r>
              <a:rPr lang="en-US" sz="1400" dirty="0" smtClean="0"/>
              <a:t>. Consider doing Activity 3.2.2.7 with the class after the demonstration.</a:t>
            </a:r>
            <a:endParaRPr lang="en-US" sz="1400" dirty="0"/>
          </a:p>
          <a:p>
            <a:pPr>
              <a:lnSpc>
                <a:spcPct val="85000"/>
              </a:lnSpc>
              <a:spcBef>
                <a:spcPct val="30000"/>
              </a:spcBef>
            </a:pPr>
            <a:r>
              <a:rPr lang="en-US" sz="1400" dirty="0"/>
              <a:t>When assembling computers, it is crucial to understand that force should never be used; connectors are designed to connected smoothly.</a:t>
            </a:r>
          </a:p>
          <a:p>
            <a:pPr>
              <a:lnSpc>
                <a:spcPct val="85000"/>
              </a:lnSpc>
              <a:spcBef>
                <a:spcPct val="30000"/>
              </a:spcBef>
            </a:pPr>
            <a:r>
              <a:rPr lang="en-US" sz="1400" dirty="0"/>
              <a:t>It is crucial to remember that while the voltages are low, components are extremely sensitive to ESD and voltage variations.</a:t>
            </a:r>
          </a:p>
          <a:p>
            <a:pPr>
              <a:lnSpc>
                <a:spcPct val="85000"/>
              </a:lnSpc>
              <a:spcBef>
                <a:spcPct val="30000"/>
              </a:spcBef>
            </a:pPr>
            <a:r>
              <a:rPr lang="en-US" sz="1400" dirty="0"/>
              <a:t>Make sure students understand that some connector pins carry power and should always be connected correctly.</a:t>
            </a:r>
          </a:p>
          <a:p>
            <a:pPr>
              <a:lnSpc>
                <a:spcPct val="85000"/>
              </a:lnSpc>
              <a:spcBef>
                <a:spcPct val="30000"/>
              </a:spcBef>
            </a:pPr>
            <a:r>
              <a:rPr lang="en-US" sz="1400" dirty="0"/>
              <a:t>Special attention should be payed when installing CPUs; the pin 1 is clearly indicated on the chip and on the motherboard but due the format factor, CPUs are not keyed and can be easily damaged by incorrect installation.</a:t>
            </a:r>
            <a:endParaRPr lang="en-US" sz="1400" b="1" dirty="0"/>
          </a:p>
          <a:p>
            <a:r>
              <a:rPr lang="en-US" sz="1400" dirty="0" smtClean="0"/>
              <a:t>Be sure to emphasize the importance of working with cables. Don’t force a cable in. Check orientation. Pull using the edges of the connector, not the cable. Look for locking mechanisms if working on a mobile device.</a:t>
            </a:r>
            <a:endParaRPr lang="en-US" sz="1400" dirty="0"/>
          </a:p>
        </p:txBody>
      </p:sp>
      <p:sp>
        <p:nvSpPr>
          <p:cNvPr id="2" name="Title 1"/>
          <p:cNvSpPr>
            <a:spLocks noGrp="1"/>
          </p:cNvSpPr>
          <p:nvPr>
            <p:ph type="title"/>
          </p:nvPr>
        </p:nvSpPr>
        <p:spPr/>
        <p:txBody>
          <a:bodyPr/>
          <a:lstStyle/>
          <a:p>
            <a:r>
              <a:rPr lang="en-US" dirty="0"/>
              <a:t>Chapter 3: Best Practices (Cont.)</a:t>
            </a:r>
          </a:p>
        </p:txBody>
      </p:sp>
    </p:spTree>
    <p:custDataLst>
      <p:tags r:id="rId1"/>
    </p:custDataLst>
    <p:extLst>
      <p:ext uri="{BB962C8B-B14F-4D97-AF65-F5344CB8AC3E}">
        <p14:creationId xmlns:p14="http://schemas.microsoft.com/office/powerpoint/2010/main" val="392907173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7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64F994B0480E4EA0F01584F11416CF" ma:contentTypeVersion="6" ma:contentTypeDescription="Create a new document." ma:contentTypeScope="" ma:versionID="67ce0d3f94bd152d2ed4934fbcb4d4e9">
  <xsd:schema xmlns:xsd="http://www.w3.org/2001/XMLSchema" xmlns:xs="http://www.w3.org/2001/XMLSchema" xmlns:p="http://schemas.microsoft.com/office/2006/metadata/properties" xmlns:ns2="dab91150-83e4-4955-ae6a-5f526aa3d51c" targetNamespace="http://schemas.microsoft.com/office/2006/metadata/properties" ma:root="true" ma:fieldsID="24dfc353d4b0b8f4b8306118793e679e" ns2:_="">
    <xsd:import namespace="dab91150-83e4-4955-ae6a-5f526aa3d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b91150-83e4-4955-ae6a-5f526aa3d5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EBA59D-1B66-4518-B416-A24913BB3969}"/>
</file>

<file path=customXml/itemProps2.xml><?xml version="1.0" encoding="utf-8"?>
<ds:datastoreItem xmlns:ds="http://schemas.openxmlformats.org/officeDocument/2006/customXml" ds:itemID="{3F04C35D-BD18-438C-A035-EF483821F4FC}"/>
</file>

<file path=customXml/itemProps3.xml><?xml version="1.0" encoding="utf-8"?>
<ds:datastoreItem xmlns:ds="http://schemas.openxmlformats.org/officeDocument/2006/customXml" ds:itemID="{9C02D149-553F-4B41-AABA-6D988DBB387B}"/>
</file>

<file path=docProps/app.xml><?xml version="1.0" encoding="utf-8"?>
<Properties xmlns="http://schemas.openxmlformats.org/officeDocument/2006/extended-properties" xmlns:vt="http://schemas.openxmlformats.org/officeDocument/2006/docPropsVTypes">
  <Template>Default Theme</Template>
  <TotalTime>15409</TotalTime>
  <Words>7057</Words>
  <Application>Microsoft Office PowerPoint</Application>
  <PresentationFormat>On-screen Show (16:9)</PresentationFormat>
  <Paragraphs>948</Paragraphs>
  <Slides>78</Slides>
  <Notes>76</Notes>
  <HiddenSlides>16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ＭＳ Ｐゴシック</vt:lpstr>
      <vt:lpstr>Arial</vt:lpstr>
      <vt:lpstr>Calibri</vt:lpstr>
      <vt:lpstr>CiscoSans</vt:lpstr>
      <vt:lpstr>CiscoSans ExtraLight</vt:lpstr>
      <vt:lpstr>CiscoSans Thin</vt:lpstr>
      <vt:lpstr>Wingdings</vt:lpstr>
      <vt:lpstr>Default Theme</vt:lpstr>
      <vt:lpstr>Chapter 3: Advanced Computer Hardware</vt:lpstr>
      <vt:lpstr>Instructor Materials – Chapter 3 Planning Guide</vt:lpstr>
      <vt:lpstr>Chapter 3: Advanced Computer Hardware</vt:lpstr>
      <vt:lpstr>Check Your Understanding and What Do You Already Know? </vt:lpstr>
      <vt:lpstr>Chapter 3: Activities </vt:lpstr>
      <vt:lpstr>Chapter 3: Activities (Cont.)</vt:lpstr>
      <vt:lpstr>Chapter 3: Assessment</vt:lpstr>
      <vt:lpstr>Chapter 3: Best Practices</vt:lpstr>
      <vt:lpstr>Chapter 3: Best Practices (Cont.)</vt:lpstr>
      <vt:lpstr>Chapter 3: Best Practices (Cont.)</vt:lpstr>
      <vt:lpstr>Chapter 3: Additional Help</vt:lpstr>
      <vt:lpstr>PowerPoint Presentation</vt:lpstr>
      <vt:lpstr>Chapter 3: Advanced Computer Hardware</vt:lpstr>
      <vt:lpstr>Chapter 3 - Sections &amp; Objectives</vt:lpstr>
      <vt:lpstr>Chapter 3 - Sections &amp; Objectives (Cont.)</vt:lpstr>
      <vt:lpstr>3.1 Boot the Computer</vt:lpstr>
      <vt:lpstr>POST, BIOS, CMOS and UEFI Video Demonstration – BIOS – UEFI Menus</vt:lpstr>
      <vt:lpstr>POST, BIOS, CMOS and UEFI POST</vt:lpstr>
      <vt:lpstr>POST, BIOS, CMOS and UEFI BIOS and CMOS</vt:lpstr>
      <vt:lpstr>POST, BIOS, CMOS and UEFI BIOS and CMOS (Cont.)</vt:lpstr>
      <vt:lpstr>POST, BIOS, CMOS and UEFI UEFI</vt:lpstr>
      <vt:lpstr>POST, BIOS, CMOS and UEFI Lab – Investigate BIOS or UEFI Settings</vt:lpstr>
      <vt:lpstr>BIOS/UEFI Configuration Video Demonstration – Configure BIOS – UEFI Settings</vt:lpstr>
      <vt:lpstr>BIOS/UEFI Configuration BIOS and UEFI Security</vt:lpstr>
      <vt:lpstr>BIOS/UEFI Configuration Update the Firmware</vt:lpstr>
      <vt:lpstr>BIOS/UEFI Configuration Lab – Search for BIOS or UEFI Firmware Updates</vt:lpstr>
      <vt:lpstr>BIOS/UEFI Configuration Lab – Install Windows</vt:lpstr>
      <vt:lpstr>BIOS/UEFI Configuration Lab – Install Third-Party Software in Windows</vt:lpstr>
      <vt:lpstr>3.2 Electrical Power</vt:lpstr>
      <vt:lpstr>Wattage and Voltage Wattage and Voltage</vt:lpstr>
      <vt:lpstr>Wattage and Voltage Power Supply Voltage Settings</vt:lpstr>
      <vt:lpstr>Wattage and Voltage Lab – Ohm’s Law</vt:lpstr>
      <vt:lpstr>Power Fluctuation and Protection Power Fluctuation Types</vt:lpstr>
      <vt:lpstr>Power Fluctuation and Protection Power Protection Devices</vt:lpstr>
      <vt:lpstr>3.3 Advanced Computer Functionality</vt:lpstr>
      <vt:lpstr>CPU Architectures and Operation CPU Architectures</vt:lpstr>
      <vt:lpstr>CPU Architectures and Operation Enhancing CPU Operation</vt:lpstr>
      <vt:lpstr>CPU Architectures and Operation Enhancing CPU Operation (Cont.)</vt:lpstr>
      <vt:lpstr>CPU Architectures and Operation Multicore Processors</vt:lpstr>
      <vt:lpstr>CPU Architectures and Operation Multicore Processors (Cont.)</vt:lpstr>
      <vt:lpstr>CPU Architectures and Operation CPU Cooling Mechanisms</vt:lpstr>
      <vt:lpstr>CPU Architectures and Operation CPU Cooling Mechanisms (Cont.)</vt:lpstr>
      <vt:lpstr>RAID RAID Concepts</vt:lpstr>
      <vt:lpstr>RAID RAID Levels</vt:lpstr>
      <vt:lpstr>Ports, Connectors, and Cables Legacy Ports</vt:lpstr>
      <vt:lpstr>Ports, Connectors, and Cables Video and Graphic Ports</vt:lpstr>
      <vt:lpstr>Ports, Connectors, and Cables USB Cables and Connectors</vt:lpstr>
      <vt:lpstr>Ports, Connectors, and Cables USB Cables and Connectors (Cont.)</vt:lpstr>
      <vt:lpstr>Ports, Connectors, and Cables SATA Cables and Connectors</vt:lpstr>
      <vt:lpstr>Ports, Connectors, and Cables Twisted Pair Cables and Connectors</vt:lpstr>
      <vt:lpstr>Ports, Connectors, and Cables Coax Cables and Connectors</vt:lpstr>
      <vt:lpstr>Ports, Connectors, and Cables SCSI and IDE Cables and Connectors</vt:lpstr>
      <vt:lpstr>Monitors Monitor Characteristics</vt:lpstr>
      <vt:lpstr>Monitors Monitor Terms</vt:lpstr>
      <vt:lpstr>Monitors Display Standards</vt:lpstr>
      <vt:lpstr>Monitors Using Multiple Monitors</vt:lpstr>
      <vt:lpstr>3.4 Computer Configuration</vt:lpstr>
      <vt:lpstr>Upgrade Computer Hardware Motherboard Upgrade</vt:lpstr>
      <vt:lpstr>Upgrade Computer Hardware Steps to Upgrade a Motherboard</vt:lpstr>
      <vt:lpstr>Upgrade Computer Hardware CPU Upgrade</vt:lpstr>
      <vt:lpstr>Upgrade Computer Hardware Storage Device Upgrade</vt:lpstr>
      <vt:lpstr>Upgrade Computer Hardware Peripheral Upgrades</vt:lpstr>
      <vt:lpstr>Upgrade Computer Hardware Power Supply Upgrade</vt:lpstr>
      <vt:lpstr>Upgrade Computer Hardware Lab – Research a Hardware Upgrade</vt:lpstr>
      <vt:lpstr>Configurations for Specialized Computers Thick and Thin Clients</vt:lpstr>
      <vt:lpstr>Configurations for Specialized Computers NAS</vt:lpstr>
      <vt:lpstr>3.5 Protecting the Environment</vt:lpstr>
      <vt:lpstr>PowerPoint Presentation</vt:lpstr>
      <vt:lpstr>PowerPoint Presentation</vt:lpstr>
      <vt:lpstr>3.6 Chapter Summary</vt:lpstr>
      <vt:lpstr>Conclusion Chapter 3: Advanced Computer Hardware</vt:lpstr>
      <vt:lpstr>Section 3.1 New Terms and Commands</vt:lpstr>
      <vt:lpstr>Section 3.2 New Terms and Commands</vt:lpstr>
      <vt:lpstr>Section 3.3 New Terms and Commands</vt:lpstr>
      <vt:lpstr>Section 3.3 New Terms and Commands (Cont.)</vt:lpstr>
      <vt:lpstr>Section 3.4 New Terms and Commands</vt:lpstr>
      <vt:lpstr>Section 3.5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Anna Bolen-Testa</cp:lastModifiedBy>
  <cp:revision>1223</cp:revision>
  <dcterms:created xsi:type="dcterms:W3CDTF">2016-08-22T22:27:36Z</dcterms:created>
  <dcterms:modified xsi:type="dcterms:W3CDTF">2019-07-19T18:53:28Z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F30776B7-F318-47F1-B885-3909B826AD6D</vt:lpwstr>
  </property>
  <property fmtid="{D5CDD505-2E9C-101B-9397-08002B2CF9AE}" pid="9" name="ArticulatePath">
    <vt:lpwstr>ITE7_Ch3_jv_abt</vt:lpwstr>
  </property>
  <property fmtid="{D5CDD505-2E9C-101B-9397-08002B2CF9AE}" pid="10" name="ContentTypeId">
    <vt:lpwstr>0x0101002D64F994B0480E4EA0F01584F11416CF</vt:lpwstr>
  </property>
</Properties>
</file>